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06B1E1-C38F-4D58-BC46-5F62D7A553CF}" type="datetimeFigureOut">
              <a:rPr lang="en-GB" smtClean="0"/>
              <a:t>02/09/2019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90372A-3A63-4F33-9F37-B92FFB35C1A0}" type="slidenum">
              <a:rPr lang="en-GB" smtClean="0"/>
              <a:t>‹#›</a:t>
            </a:fld>
            <a:endParaRPr lang="en-GB"/>
          </a:p>
        </p:txBody>
      </p:sp>
    </p:spTree>
    <p:extLst>
      <p:ext uri="{BB962C8B-B14F-4D97-AF65-F5344CB8AC3E}">
        <p14:creationId xmlns:p14="http://schemas.microsoft.com/office/powerpoint/2010/main" val="3971037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p:spPr>
        <p:txBody>
          <a:bodyPr/>
          <a:lstStyle/>
          <a:p>
            <a:pPr algn="r"/>
            <a:r>
              <a:rPr lang="ar-IQ" altLang="en-US" smtClean="0"/>
              <a:t>خلال أوائل القرن العشرين ، طور فريدريك وينسلو تايلور عددًا من النظريات الإدارية والتنظيمية التي أدت إلى اختراقات مهمة في ممارسات الأعمال.</a:t>
            </a:r>
            <a:r>
              <a:rPr lang="en-GB" altLang="en-US" smtClean="0"/>
              <a:t> </a:t>
            </a:r>
          </a:p>
          <a:p>
            <a:pPr algn="r"/>
            <a:r>
              <a:rPr lang="ar-IQ" altLang="en-US" smtClean="0"/>
              <a:t>منذ ذلك العصر ، نمت مستويات التصنيع الصناعي بشكل كبير في معظم أنحاء العالم.</a:t>
            </a:r>
            <a:br>
              <a:rPr lang="ar-IQ" altLang="en-US" smtClean="0"/>
            </a:br>
            <a:r>
              <a:rPr lang="ar-IQ" altLang="en-US" smtClean="0"/>
              <a:t>لقد شكلت أفكار تايلور بشكل كبير الأساليب الحديثة للإنتاج الضخم والتنظيم الهيكلي.</a:t>
            </a:r>
            <a:endParaRPr lang="en-GB" altLang="en-US" smtClean="0"/>
          </a:p>
        </p:txBody>
      </p:sp>
      <p:sp>
        <p:nvSpPr>
          <p:cNvPr id="18436"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34778" indent="-282607" eaLnBrk="0" hangingPunct="0">
              <a:spcBef>
                <a:spcPct val="30000"/>
              </a:spcBef>
              <a:defRPr sz="1200">
                <a:solidFill>
                  <a:schemeClr val="tx1"/>
                </a:solidFill>
                <a:latin typeface="Times New Roman" pitchFamily="18" charset="0"/>
              </a:defRPr>
            </a:lvl2pPr>
            <a:lvl3pPr marL="1130427" indent="-226085" eaLnBrk="0" hangingPunct="0">
              <a:spcBef>
                <a:spcPct val="30000"/>
              </a:spcBef>
              <a:defRPr sz="1200">
                <a:solidFill>
                  <a:schemeClr val="tx1"/>
                </a:solidFill>
                <a:latin typeface="Times New Roman" pitchFamily="18" charset="0"/>
              </a:defRPr>
            </a:lvl3pPr>
            <a:lvl4pPr marL="1582598" indent="-226085" eaLnBrk="0" hangingPunct="0">
              <a:spcBef>
                <a:spcPct val="30000"/>
              </a:spcBef>
              <a:defRPr sz="1200">
                <a:solidFill>
                  <a:schemeClr val="tx1"/>
                </a:solidFill>
                <a:latin typeface="Times New Roman" pitchFamily="18" charset="0"/>
              </a:defRPr>
            </a:lvl4pPr>
            <a:lvl5pPr marL="2034769" indent="-226085" eaLnBrk="0" hangingPunct="0">
              <a:spcBef>
                <a:spcPct val="30000"/>
              </a:spcBef>
              <a:defRPr sz="1200">
                <a:solidFill>
                  <a:schemeClr val="tx1"/>
                </a:solidFill>
                <a:latin typeface="Times New Roman" pitchFamily="18" charset="0"/>
              </a:defRPr>
            </a:lvl5pPr>
            <a:lvl6pPr marL="2486939" indent="-226085" eaLnBrk="0" fontAlgn="base" hangingPunct="0">
              <a:spcBef>
                <a:spcPct val="30000"/>
              </a:spcBef>
              <a:spcAft>
                <a:spcPct val="0"/>
              </a:spcAft>
              <a:defRPr sz="1200">
                <a:solidFill>
                  <a:schemeClr val="tx1"/>
                </a:solidFill>
                <a:latin typeface="Times New Roman" pitchFamily="18" charset="0"/>
              </a:defRPr>
            </a:lvl6pPr>
            <a:lvl7pPr marL="2939110" indent="-226085" eaLnBrk="0" fontAlgn="base" hangingPunct="0">
              <a:spcBef>
                <a:spcPct val="30000"/>
              </a:spcBef>
              <a:spcAft>
                <a:spcPct val="0"/>
              </a:spcAft>
              <a:defRPr sz="1200">
                <a:solidFill>
                  <a:schemeClr val="tx1"/>
                </a:solidFill>
                <a:latin typeface="Times New Roman" pitchFamily="18" charset="0"/>
              </a:defRPr>
            </a:lvl7pPr>
            <a:lvl8pPr marL="3391281" indent="-226085" eaLnBrk="0" fontAlgn="base" hangingPunct="0">
              <a:spcBef>
                <a:spcPct val="30000"/>
              </a:spcBef>
              <a:spcAft>
                <a:spcPct val="0"/>
              </a:spcAft>
              <a:defRPr sz="1200">
                <a:solidFill>
                  <a:schemeClr val="tx1"/>
                </a:solidFill>
                <a:latin typeface="Times New Roman" pitchFamily="18" charset="0"/>
              </a:defRPr>
            </a:lvl8pPr>
            <a:lvl9pPr marL="3843452" indent="-22608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2DD4CAC1-B4C7-4468-BA60-2B3A7A6EFDCE}" type="slidenum">
              <a:rPr lang="en-GB" altLang="en-US" smtClean="0"/>
              <a:pPr eaLnBrk="1" hangingPunct="1">
                <a:spcBef>
                  <a:spcPct val="0"/>
                </a:spcBef>
              </a:pPr>
              <a:t>3</a:t>
            </a:fld>
            <a:endParaRPr lang="en-GB"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p:spPr>
        <p:txBody>
          <a:bodyPr/>
          <a:lstStyle/>
          <a:p>
            <a:r>
              <a:rPr lang="ar-IQ" altLang="en-US" smtClean="0"/>
              <a:t>- منهج منظم للتعامل مع مشاكل الإدارة</a:t>
            </a:r>
            <a:r>
              <a:rPr lang="en-GB" altLang="en-US" smtClean="0"/>
              <a:t>1</a:t>
            </a:r>
            <a:r>
              <a:rPr lang="ar-IQ" altLang="en-US" smtClean="0"/>
              <a:t/>
            </a:r>
            <a:br>
              <a:rPr lang="ar-IQ" altLang="en-US" smtClean="0"/>
            </a:br>
            <a:r>
              <a:rPr lang="ar-IQ" altLang="en-US" smtClean="0"/>
              <a:t>2 - أنه ينطوي على تقنيات علمية في طريقة العمل والتوظيف والاختيار وتدريب العمال.</a:t>
            </a:r>
            <a:br>
              <a:rPr lang="ar-IQ" altLang="en-US" smtClean="0"/>
            </a:br>
            <a:r>
              <a:rPr lang="ar-IQ" altLang="en-US" smtClean="0"/>
              <a:t>3 - يرفض الأسلوب القديم "نهج الإبهام" أو ضرب أو يغيب</a:t>
            </a:r>
            <a:br>
              <a:rPr lang="ar-IQ" altLang="en-US" smtClean="0"/>
            </a:br>
            <a:r>
              <a:rPr lang="ar-IQ" altLang="en-US" smtClean="0"/>
              <a:t>4- يحاول اكتشاف أفضل طريقة للقيام بعمل بأقل تكلفة.</a:t>
            </a:r>
            <a:br>
              <a:rPr lang="ar-IQ" altLang="en-US" smtClean="0"/>
            </a:br>
            <a:r>
              <a:rPr lang="ar-IQ" altLang="en-US" smtClean="0"/>
              <a:t>5- يحاول تطوير كل عامل إلى أقصى قدر من الكفاءة.</a:t>
            </a:r>
            <a:br>
              <a:rPr lang="ar-IQ" altLang="en-US" smtClean="0"/>
            </a:br>
            <a:r>
              <a:rPr lang="ar-IQ" altLang="en-US" smtClean="0"/>
              <a:t>6 - ينطوي على تغيير كامل في الموقف العقلي للعمال وكذلك الإدارة.</a:t>
            </a:r>
            <a:endParaRPr lang="en-GB" altLang="en-US" smtClean="0"/>
          </a:p>
        </p:txBody>
      </p:sp>
      <p:sp>
        <p:nvSpPr>
          <p:cNvPr id="19460"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34778" indent="-282607" eaLnBrk="0" hangingPunct="0">
              <a:spcBef>
                <a:spcPct val="30000"/>
              </a:spcBef>
              <a:defRPr sz="1200">
                <a:solidFill>
                  <a:schemeClr val="tx1"/>
                </a:solidFill>
                <a:latin typeface="Times New Roman" pitchFamily="18" charset="0"/>
              </a:defRPr>
            </a:lvl2pPr>
            <a:lvl3pPr marL="1130427" indent="-226085" eaLnBrk="0" hangingPunct="0">
              <a:spcBef>
                <a:spcPct val="30000"/>
              </a:spcBef>
              <a:defRPr sz="1200">
                <a:solidFill>
                  <a:schemeClr val="tx1"/>
                </a:solidFill>
                <a:latin typeface="Times New Roman" pitchFamily="18" charset="0"/>
              </a:defRPr>
            </a:lvl3pPr>
            <a:lvl4pPr marL="1582598" indent="-226085" eaLnBrk="0" hangingPunct="0">
              <a:spcBef>
                <a:spcPct val="30000"/>
              </a:spcBef>
              <a:defRPr sz="1200">
                <a:solidFill>
                  <a:schemeClr val="tx1"/>
                </a:solidFill>
                <a:latin typeface="Times New Roman" pitchFamily="18" charset="0"/>
              </a:defRPr>
            </a:lvl4pPr>
            <a:lvl5pPr marL="2034769" indent="-226085" eaLnBrk="0" hangingPunct="0">
              <a:spcBef>
                <a:spcPct val="30000"/>
              </a:spcBef>
              <a:defRPr sz="1200">
                <a:solidFill>
                  <a:schemeClr val="tx1"/>
                </a:solidFill>
                <a:latin typeface="Times New Roman" pitchFamily="18" charset="0"/>
              </a:defRPr>
            </a:lvl5pPr>
            <a:lvl6pPr marL="2486939" indent="-226085" eaLnBrk="0" fontAlgn="base" hangingPunct="0">
              <a:spcBef>
                <a:spcPct val="30000"/>
              </a:spcBef>
              <a:spcAft>
                <a:spcPct val="0"/>
              </a:spcAft>
              <a:defRPr sz="1200">
                <a:solidFill>
                  <a:schemeClr val="tx1"/>
                </a:solidFill>
                <a:latin typeface="Times New Roman" pitchFamily="18" charset="0"/>
              </a:defRPr>
            </a:lvl6pPr>
            <a:lvl7pPr marL="2939110" indent="-226085" eaLnBrk="0" fontAlgn="base" hangingPunct="0">
              <a:spcBef>
                <a:spcPct val="30000"/>
              </a:spcBef>
              <a:spcAft>
                <a:spcPct val="0"/>
              </a:spcAft>
              <a:defRPr sz="1200">
                <a:solidFill>
                  <a:schemeClr val="tx1"/>
                </a:solidFill>
                <a:latin typeface="Times New Roman" pitchFamily="18" charset="0"/>
              </a:defRPr>
            </a:lvl7pPr>
            <a:lvl8pPr marL="3391281" indent="-226085" eaLnBrk="0" fontAlgn="base" hangingPunct="0">
              <a:spcBef>
                <a:spcPct val="30000"/>
              </a:spcBef>
              <a:spcAft>
                <a:spcPct val="0"/>
              </a:spcAft>
              <a:defRPr sz="1200">
                <a:solidFill>
                  <a:schemeClr val="tx1"/>
                </a:solidFill>
                <a:latin typeface="Times New Roman" pitchFamily="18" charset="0"/>
              </a:defRPr>
            </a:lvl8pPr>
            <a:lvl9pPr marL="3843452" indent="-22608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4A93563A-F5F9-46E5-974B-5247D7EB95EC}" type="slidenum">
              <a:rPr lang="en-GB" altLang="en-US" smtClean="0"/>
              <a:pPr eaLnBrk="1" hangingPunct="1">
                <a:spcBef>
                  <a:spcPct val="0"/>
                </a:spcBef>
              </a:pPr>
              <a:t>4</a:t>
            </a:fld>
            <a:endParaRPr lang="en-GB"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p:spPr>
        <p:txBody>
          <a:bodyPr/>
          <a:lstStyle/>
          <a:p>
            <a:r>
              <a:rPr lang="ar-IQ" altLang="en-US" smtClean="0"/>
              <a:t/>
            </a:r>
            <a:br>
              <a:rPr lang="ar-IQ" altLang="en-US" smtClean="0"/>
            </a:br>
            <a:r>
              <a:rPr lang="ar-IQ" altLang="en-US" smtClean="0"/>
              <a:t>[أ] لتحديد الوقت القياسي المطلوب للقيام بعمل ما</a:t>
            </a:r>
            <a:br>
              <a:rPr lang="ar-IQ" altLang="en-US" smtClean="0"/>
            </a:br>
            <a:r>
              <a:rPr lang="ar-IQ" altLang="en-US" smtClean="0"/>
              <a:t>[ب] لتحديد أيام العمل العادلة للعمال.</a:t>
            </a:r>
            <a:br>
              <a:rPr lang="ar-IQ" altLang="en-US" smtClean="0"/>
            </a:br>
            <a:r>
              <a:rPr lang="ar-IQ" altLang="en-US" smtClean="0"/>
              <a:t>[</a:t>
            </a:r>
            <a:r>
              <a:rPr lang="en-GB" altLang="en-US" smtClean="0"/>
              <a:t>C] </a:t>
            </a:r>
            <a:r>
              <a:rPr lang="ar-IQ" altLang="en-US" smtClean="0"/>
              <a:t>لتحديد أفضل طريقة للقيام بهذا العمل.</a:t>
            </a:r>
            <a:br>
              <a:rPr lang="ar-IQ" altLang="en-US" smtClean="0"/>
            </a:br>
            <a:r>
              <a:rPr lang="ar-IQ" altLang="en-US" smtClean="0"/>
              <a:t>[</a:t>
            </a:r>
            <a:r>
              <a:rPr lang="en-GB" altLang="en-US" smtClean="0"/>
              <a:t>D] </a:t>
            </a:r>
            <a:r>
              <a:rPr lang="ar-IQ" altLang="en-US" smtClean="0"/>
              <a:t>لتحديد الأدوات والمعدات القياسية ، والحفاظ على ظروف العمل القياسية.</a:t>
            </a:r>
            <a:endParaRPr lang="en-GB" altLang="en-US" smtClean="0"/>
          </a:p>
        </p:txBody>
      </p:sp>
      <p:sp>
        <p:nvSpPr>
          <p:cNvPr id="20484"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34778" indent="-282607" eaLnBrk="0" hangingPunct="0">
              <a:spcBef>
                <a:spcPct val="30000"/>
              </a:spcBef>
              <a:defRPr sz="1200">
                <a:solidFill>
                  <a:schemeClr val="tx1"/>
                </a:solidFill>
                <a:latin typeface="Times New Roman" pitchFamily="18" charset="0"/>
              </a:defRPr>
            </a:lvl2pPr>
            <a:lvl3pPr marL="1130427" indent="-226085" eaLnBrk="0" hangingPunct="0">
              <a:spcBef>
                <a:spcPct val="30000"/>
              </a:spcBef>
              <a:defRPr sz="1200">
                <a:solidFill>
                  <a:schemeClr val="tx1"/>
                </a:solidFill>
                <a:latin typeface="Times New Roman" pitchFamily="18" charset="0"/>
              </a:defRPr>
            </a:lvl3pPr>
            <a:lvl4pPr marL="1582598" indent="-226085" eaLnBrk="0" hangingPunct="0">
              <a:spcBef>
                <a:spcPct val="30000"/>
              </a:spcBef>
              <a:defRPr sz="1200">
                <a:solidFill>
                  <a:schemeClr val="tx1"/>
                </a:solidFill>
                <a:latin typeface="Times New Roman" pitchFamily="18" charset="0"/>
              </a:defRPr>
            </a:lvl4pPr>
            <a:lvl5pPr marL="2034769" indent="-226085" eaLnBrk="0" hangingPunct="0">
              <a:spcBef>
                <a:spcPct val="30000"/>
              </a:spcBef>
              <a:defRPr sz="1200">
                <a:solidFill>
                  <a:schemeClr val="tx1"/>
                </a:solidFill>
                <a:latin typeface="Times New Roman" pitchFamily="18" charset="0"/>
              </a:defRPr>
            </a:lvl5pPr>
            <a:lvl6pPr marL="2486939" indent="-226085" eaLnBrk="0" fontAlgn="base" hangingPunct="0">
              <a:spcBef>
                <a:spcPct val="30000"/>
              </a:spcBef>
              <a:spcAft>
                <a:spcPct val="0"/>
              </a:spcAft>
              <a:defRPr sz="1200">
                <a:solidFill>
                  <a:schemeClr val="tx1"/>
                </a:solidFill>
                <a:latin typeface="Times New Roman" pitchFamily="18" charset="0"/>
              </a:defRPr>
            </a:lvl6pPr>
            <a:lvl7pPr marL="2939110" indent="-226085" eaLnBrk="0" fontAlgn="base" hangingPunct="0">
              <a:spcBef>
                <a:spcPct val="30000"/>
              </a:spcBef>
              <a:spcAft>
                <a:spcPct val="0"/>
              </a:spcAft>
              <a:defRPr sz="1200">
                <a:solidFill>
                  <a:schemeClr val="tx1"/>
                </a:solidFill>
                <a:latin typeface="Times New Roman" pitchFamily="18" charset="0"/>
              </a:defRPr>
            </a:lvl7pPr>
            <a:lvl8pPr marL="3391281" indent="-226085" eaLnBrk="0" fontAlgn="base" hangingPunct="0">
              <a:spcBef>
                <a:spcPct val="30000"/>
              </a:spcBef>
              <a:spcAft>
                <a:spcPct val="0"/>
              </a:spcAft>
              <a:defRPr sz="1200">
                <a:solidFill>
                  <a:schemeClr val="tx1"/>
                </a:solidFill>
                <a:latin typeface="Times New Roman" pitchFamily="18" charset="0"/>
              </a:defRPr>
            </a:lvl8pPr>
            <a:lvl9pPr marL="3843452" indent="-22608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A54A28FC-B0C1-4451-A94B-11BFDE32DEAA}" type="slidenum">
              <a:rPr lang="en-GB" altLang="en-US" smtClean="0"/>
              <a:pPr eaLnBrk="1" hangingPunct="1">
                <a:spcBef>
                  <a:spcPct val="0"/>
                </a:spcBef>
              </a:pPr>
              <a:t>5</a:t>
            </a:fld>
            <a:endParaRPr lang="en-GB"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r>
              <a:rPr lang="ar-IQ" altLang="en-US" smtClean="0"/>
              <a:t>مبادئ الإدارة العلمية.</a:t>
            </a:r>
            <a:br>
              <a:rPr lang="ar-IQ" altLang="en-US" smtClean="0"/>
            </a:br>
            <a:r>
              <a:rPr lang="ar-IQ" altLang="en-US" smtClean="0"/>
              <a:t>1- العلم ، وليس حكمه الإبهام [تطوير وتطبيق الأساليب العلمية.]</a:t>
            </a:r>
            <a:br>
              <a:rPr lang="ar-IQ" altLang="en-US" smtClean="0"/>
            </a:br>
            <a:r>
              <a:rPr lang="ar-IQ" altLang="en-US" smtClean="0"/>
              <a:t>2- التناغم وليس الخلاف (الصراع) [التناغم بين الإدارة والعمل]</a:t>
            </a:r>
            <a:br>
              <a:rPr lang="ar-IQ" altLang="en-US" smtClean="0"/>
            </a:br>
            <a:r>
              <a:rPr lang="ar-IQ" altLang="en-US" smtClean="0"/>
              <a:t>3 - التعاون ، وليس الفردية (التعاون بين الإدارة والعاملين)</a:t>
            </a:r>
            <a:br>
              <a:rPr lang="ar-IQ" altLang="en-US" smtClean="0"/>
            </a:br>
            <a:r>
              <a:rPr lang="ar-IQ" altLang="en-US" smtClean="0"/>
              <a:t>4- تنمية العمال [تطوير كل عامل لأقصى قدر من الكفاءة]</a:t>
            </a:r>
            <a:br>
              <a:rPr lang="ar-IQ" altLang="en-US" smtClean="0"/>
            </a:br>
            <a:r>
              <a:rPr lang="ar-IQ" altLang="en-US" smtClean="0"/>
              <a:t>5- الحد الأقصى ، وليس الإنتاج المقيد [الحد الأقصى للإنتاج بدلاً من الإنتاج المقيد]</a:t>
            </a:r>
            <a:br>
              <a:rPr lang="ar-IQ" altLang="en-US" smtClean="0"/>
            </a:br>
            <a:r>
              <a:rPr lang="ar-IQ" altLang="en-US" smtClean="0"/>
              <a:t>6- التقسيم المتساوي للمسئولية بين الإدارة والعمل.</a:t>
            </a:r>
            <a:endParaRPr lang="en-GB" altLang="en-US" smtClean="0"/>
          </a:p>
        </p:txBody>
      </p:sp>
      <p:sp>
        <p:nvSpPr>
          <p:cNvPr id="21508"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34778" indent="-282607" eaLnBrk="0" hangingPunct="0">
              <a:spcBef>
                <a:spcPct val="30000"/>
              </a:spcBef>
              <a:defRPr sz="1200">
                <a:solidFill>
                  <a:schemeClr val="tx1"/>
                </a:solidFill>
                <a:latin typeface="Times New Roman" pitchFamily="18" charset="0"/>
              </a:defRPr>
            </a:lvl2pPr>
            <a:lvl3pPr marL="1130427" indent="-226085" eaLnBrk="0" hangingPunct="0">
              <a:spcBef>
                <a:spcPct val="30000"/>
              </a:spcBef>
              <a:defRPr sz="1200">
                <a:solidFill>
                  <a:schemeClr val="tx1"/>
                </a:solidFill>
                <a:latin typeface="Times New Roman" pitchFamily="18" charset="0"/>
              </a:defRPr>
            </a:lvl3pPr>
            <a:lvl4pPr marL="1582598" indent="-226085" eaLnBrk="0" hangingPunct="0">
              <a:spcBef>
                <a:spcPct val="30000"/>
              </a:spcBef>
              <a:defRPr sz="1200">
                <a:solidFill>
                  <a:schemeClr val="tx1"/>
                </a:solidFill>
                <a:latin typeface="Times New Roman" pitchFamily="18" charset="0"/>
              </a:defRPr>
            </a:lvl4pPr>
            <a:lvl5pPr marL="2034769" indent="-226085" eaLnBrk="0" hangingPunct="0">
              <a:spcBef>
                <a:spcPct val="30000"/>
              </a:spcBef>
              <a:defRPr sz="1200">
                <a:solidFill>
                  <a:schemeClr val="tx1"/>
                </a:solidFill>
                <a:latin typeface="Times New Roman" pitchFamily="18" charset="0"/>
              </a:defRPr>
            </a:lvl5pPr>
            <a:lvl6pPr marL="2486939" indent="-226085" eaLnBrk="0" fontAlgn="base" hangingPunct="0">
              <a:spcBef>
                <a:spcPct val="30000"/>
              </a:spcBef>
              <a:spcAft>
                <a:spcPct val="0"/>
              </a:spcAft>
              <a:defRPr sz="1200">
                <a:solidFill>
                  <a:schemeClr val="tx1"/>
                </a:solidFill>
                <a:latin typeface="Times New Roman" pitchFamily="18" charset="0"/>
              </a:defRPr>
            </a:lvl6pPr>
            <a:lvl7pPr marL="2939110" indent="-226085" eaLnBrk="0" fontAlgn="base" hangingPunct="0">
              <a:spcBef>
                <a:spcPct val="30000"/>
              </a:spcBef>
              <a:spcAft>
                <a:spcPct val="0"/>
              </a:spcAft>
              <a:defRPr sz="1200">
                <a:solidFill>
                  <a:schemeClr val="tx1"/>
                </a:solidFill>
                <a:latin typeface="Times New Roman" pitchFamily="18" charset="0"/>
              </a:defRPr>
            </a:lvl7pPr>
            <a:lvl8pPr marL="3391281" indent="-226085" eaLnBrk="0" fontAlgn="base" hangingPunct="0">
              <a:spcBef>
                <a:spcPct val="30000"/>
              </a:spcBef>
              <a:spcAft>
                <a:spcPct val="0"/>
              </a:spcAft>
              <a:defRPr sz="1200">
                <a:solidFill>
                  <a:schemeClr val="tx1"/>
                </a:solidFill>
                <a:latin typeface="Times New Roman" pitchFamily="18" charset="0"/>
              </a:defRPr>
            </a:lvl8pPr>
            <a:lvl9pPr marL="3843452" indent="-22608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2EBADC35-C517-4965-8F52-4C594FC4F053}" type="slidenum">
              <a:rPr lang="en-GB" altLang="en-US" smtClean="0"/>
              <a:pPr eaLnBrk="1" hangingPunct="1">
                <a:spcBef>
                  <a:spcPct val="0"/>
                </a:spcBef>
              </a:pPr>
              <a:t>6</a:t>
            </a:fld>
            <a:endParaRPr lang="en-GB"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p:spPr>
        <p:txBody>
          <a:bodyPr/>
          <a:lstStyle/>
          <a:p>
            <a:pPr algn="r"/>
            <a:r>
              <a:rPr lang="ar-IQ" altLang="en-US" smtClean="0"/>
              <a:t>تقنيات الإدارة العلمية</a:t>
            </a:r>
            <a:br>
              <a:rPr lang="ar-IQ" altLang="en-US" smtClean="0"/>
            </a:br>
            <a:r>
              <a:rPr lang="ar-IQ" altLang="en-US" smtClean="0"/>
              <a:t>[1] توحيد وتبسيط العمل [دراسة العمل]</a:t>
            </a:r>
            <a:br>
              <a:rPr lang="ar-IQ" altLang="en-US" smtClean="0"/>
            </a:br>
            <a:r>
              <a:rPr lang="ar-IQ" altLang="en-US" smtClean="0"/>
              <a:t>تشمل دراسة العمل الأساليب التالية: -</a:t>
            </a:r>
            <a:br>
              <a:rPr lang="ar-IQ" altLang="en-US" smtClean="0"/>
            </a:br>
            <a:r>
              <a:rPr lang="ar-IQ" altLang="en-US" smtClean="0"/>
              <a:t>► دراسة الأسلوب: أجريت هذه الدراسة لمعرفة أفضل طريقة للقيام بعمل معين. فهو يساعد في تقليل المسافة التي تقطعها المواد ، ويجلب تحسينات في مناولة المواد الخام والسلع ونقلها وتفتيشها وتخزينها.</a:t>
            </a:r>
            <a:br>
              <a:rPr lang="ar-IQ" altLang="en-US" smtClean="0"/>
            </a:br>
            <a:r>
              <a:rPr lang="ar-IQ" altLang="en-US" smtClean="0"/>
              <a:t>دراسة الحركة</a:t>
            </a:r>
            <a:br>
              <a:rPr lang="ar-IQ" altLang="en-US" smtClean="0"/>
            </a:br>
            <a:r>
              <a:rPr lang="ar-IQ" altLang="en-US" smtClean="0"/>
              <a:t>الغرض من دراسة الحركة هو:</a:t>
            </a:r>
            <a:br>
              <a:rPr lang="ar-IQ" altLang="en-US" smtClean="0"/>
            </a:br>
            <a:r>
              <a:rPr lang="ar-IQ" altLang="en-US" smtClean="0"/>
              <a:t>ط- إيجاد وإزالة الحركات التبذيريه بين العمال</a:t>
            </a:r>
            <a:br>
              <a:rPr lang="ar-IQ" altLang="en-US" smtClean="0"/>
            </a:br>
            <a:r>
              <a:rPr lang="ar-IQ" altLang="en-US" smtClean="0"/>
              <a:t>الثاني: العثور على أفضل طريقة للقيام بعمليات مختلفة</a:t>
            </a:r>
            <a:br>
              <a:rPr lang="ar-IQ" altLang="en-US" smtClean="0"/>
            </a:br>
            <a:r>
              <a:rPr lang="en-GB" altLang="en-US" smtClean="0"/>
              <a:t>iii- </a:t>
            </a:r>
            <a:r>
              <a:rPr lang="ar-IQ" altLang="en-US" smtClean="0"/>
              <a:t>يساعد على زيادة كفاءة العمال</a:t>
            </a:r>
            <a:endParaRPr lang="en-GB" altLang="en-US" smtClean="0"/>
          </a:p>
        </p:txBody>
      </p:sp>
      <p:sp>
        <p:nvSpPr>
          <p:cNvPr id="22532"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34778" indent="-282607" eaLnBrk="0" hangingPunct="0">
              <a:spcBef>
                <a:spcPct val="30000"/>
              </a:spcBef>
              <a:defRPr sz="1200">
                <a:solidFill>
                  <a:schemeClr val="tx1"/>
                </a:solidFill>
                <a:latin typeface="Times New Roman" pitchFamily="18" charset="0"/>
              </a:defRPr>
            </a:lvl2pPr>
            <a:lvl3pPr marL="1130427" indent="-226085" eaLnBrk="0" hangingPunct="0">
              <a:spcBef>
                <a:spcPct val="30000"/>
              </a:spcBef>
              <a:defRPr sz="1200">
                <a:solidFill>
                  <a:schemeClr val="tx1"/>
                </a:solidFill>
                <a:latin typeface="Times New Roman" pitchFamily="18" charset="0"/>
              </a:defRPr>
            </a:lvl3pPr>
            <a:lvl4pPr marL="1582598" indent="-226085" eaLnBrk="0" hangingPunct="0">
              <a:spcBef>
                <a:spcPct val="30000"/>
              </a:spcBef>
              <a:defRPr sz="1200">
                <a:solidFill>
                  <a:schemeClr val="tx1"/>
                </a:solidFill>
                <a:latin typeface="Times New Roman" pitchFamily="18" charset="0"/>
              </a:defRPr>
            </a:lvl4pPr>
            <a:lvl5pPr marL="2034769" indent="-226085" eaLnBrk="0" hangingPunct="0">
              <a:spcBef>
                <a:spcPct val="30000"/>
              </a:spcBef>
              <a:defRPr sz="1200">
                <a:solidFill>
                  <a:schemeClr val="tx1"/>
                </a:solidFill>
                <a:latin typeface="Times New Roman" pitchFamily="18" charset="0"/>
              </a:defRPr>
            </a:lvl5pPr>
            <a:lvl6pPr marL="2486939" indent="-226085" eaLnBrk="0" fontAlgn="base" hangingPunct="0">
              <a:spcBef>
                <a:spcPct val="30000"/>
              </a:spcBef>
              <a:spcAft>
                <a:spcPct val="0"/>
              </a:spcAft>
              <a:defRPr sz="1200">
                <a:solidFill>
                  <a:schemeClr val="tx1"/>
                </a:solidFill>
                <a:latin typeface="Times New Roman" pitchFamily="18" charset="0"/>
              </a:defRPr>
            </a:lvl6pPr>
            <a:lvl7pPr marL="2939110" indent="-226085" eaLnBrk="0" fontAlgn="base" hangingPunct="0">
              <a:spcBef>
                <a:spcPct val="30000"/>
              </a:spcBef>
              <a:spcAft>
                <a:spcPct val="0"/>
              </a:spcAft>
              <a:defRPr sz="1200">
                <a:solidFill>
                  <a:schemeClr val="tx1"/>
                </a:solidFill>
                <a:latin typeface="Times New Roman" pitchFamily="18" charset="0"/>
              </a:defRPr>
            </a:lvl7pPr>
            <a:lvl8pPr marL="3391281" indent="-226085" eaLnBrk="0" fontAlgn="base" hangingPunct="0">
              <a:spcBef>
                <a:spcPct val="30000"/>
              </a:spcBef>
              <a:spcAft>
                <a:spcPct val="0"/>
              </a:spcAft>
              <a:defRPr sz="1200">
                <a:solidFill>
                  <a:schemeClr val="tx1"/>
                </a:solidFill>
                <a:latin typeface="Times New Roman" pitchFamily="18" charset="0"/>
              </a:defRPr>
            </a:lvl8pPr>
            <a:lvl9pPr marL="3843452" indent="-22608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84C87DD3-083E-4B1E-A7F2-2B5194F211CB}" type="slidenum">
              <a:rPr lang="en-GB" altLang="en-US" smtClean="0"/>
              <a:pPr eaLnBrk="1" hangingPunct="1">
                <a:spcBef>
                  <a:spcPct val="0"/>
                </a:spcBef>
              </a:pPr>
              <a:t>7</a:t>
            </a:fld>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C41D791-CBAE-4C20-9769-06E346094F54}" type="datetimeFigureOut">
              <a:rPr lang="en-GB" smtClean="0"/>
              <a:t>02/09/2019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113E51-20A4-4481-A016-7ABCACC6BEC4}" type="slidenum">
              <a:rPr lang="en-GB" smtClean="0"/>
              <a:t>‹#›</a:t>
            </a:fld>
            <a:endParaRPr lang="en-GB"/>
          </a:p>
        </p:txBody>
      </p:sp>
    </p:spTree>
    <p:extLst>
      <p:ext uri="{BB962C8B-B14F-4D97-AF65-F5344CB8AC3E}">
        <p14:creationId xmlns:p14="http://schemas.microsoft.com/office/powerpoint/2010/main" val="4270117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C41D791-CBAE-4C20-9769-06E346094F54}" type="datetimeFigureOut">
              <a:rPr lang="en-GB" smtClean="0"/>
              <a:t>02/09/2019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113E51-20A4-4481-A016-7ABCACC6BEC4}" type="slidenum">
              <a:rPr lang="en-GB" smtClean="0"/>
              <a:t>‹#›</a:t>
            </a:fld>
            <a:endParaRPr lang="en-GB"/>
          </a:p>
        </p:txBody>
      </p:sp>
    </p:spTree>
    <p:extLst>
      <p:ext uri="{BB962C8B-B14F-4D97-AF65-F5344CB8AC3E}">
        <p14:creationId xmlns:p14="http://schemas.microsoft.com/office/powerpoint/2010/main" val="2699184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C41D791-CBAE-4C20-9769-06E346094F54}" type="datetimeFigureOut">
              <a:rPr lang="en-GB" smtClean="0"/>
              <a:t>02/09/2019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113E51-20A4-4481-A016-7ABCACC6BEC4}" type="slidenum">
              <a:rPr lang="en-GB" smtClean="0"/>
              <a:t>‹#›</a:t>
            </a:fld>
            <a:endParaRPr lang="en-GB"/>
          </a:p>
        </p:txBody>
      </p:sp>
    </p:spTree>
    <p:extLst>
      <p:ext uri="{BB962C8B-B14F-4D97-AF65-F5344CB8AC3E}">
        <p14:creationId xmlns:p14="http://schemas.microsoft.com/office/powerpoint/2010/main" val="3849645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C41D791-CBAE-4C20-9769-06E346094F54}" type="datetimeFigureOut">
              <a:rPr lang="en-GB" smtClean="0"/>
              <a:t>02/09/2019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113E51-20A4-4481-A016-7ABCACC6BEC4}" type="slidenum">
              <a:rPr lang="en-GB" smtClean="0"/>
              <a:t>‹#›</a:t>
            </a:fld>
            <a:endParaRPr lang="en-GB"/>
          </a:p>
        </p:txBody>
      </p:sp>
    </p:spTree>
    <p:extLst>
      <p:ext uri="{BB962C8B-B14F-4D97-AF65-F5344CB8AC3E}">
        <p14:creationId xmlns:p14="http://schemas.microsoft.com/office/powerpoint/2010/main" val="3881368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41D791-CBAE-4C20-9769-06E346094F54}" type="datetimeFigureOut">
              <a:rPr lang="en-GB" smtClean="0"/>
              <a:t>02/09/2019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113E51-20A4-4481-A016-7ABCACC6BEC4}" type="slidenum">
              <a:rPr lang="en-GB" smtClean="0"/>
              <a:t>‹#›</a:t>
            </a:fld>
            <a:endParaRPr lang="en-GB"/>
          </a:p>
        </p:txBody>
      </p:sp>
    </p:spTree>
    <p:extLst>
      <p:ext uri="{BB962C8B-B14F-4D97-AF65-F5344CB8AC3E}">
        <p14:creationId xmlns:p14="http://schemas.microsoft.com/office/powerpoint/2010/main" val="3704254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C41D791-CBAE-4C20-9769-06E346094F54}" type="datetimeFigureOut">
              <a:rPr lang="en-GB" smtClean="0"/>
              <a:t>02/09/2019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4113E51-20A4-4481-A016-7ABCACC6BEC4}" type="slidenum">
              <a:rPr lang="en-GB" smtClean="0"/>
              <a:t>‹#›</a:t>
            </a:fld>
            <a:endParaRPr lang="en-GB"/>
          </a:p>
        </p:txBody>
      </p:sp>
    </p:spTree>
    <p:extLst>
      <p:ext uri="{BB962C8B-B14F-4D97-AF65-F5344CB8AC3E}">
        <p14:creationId xmlns:p14="http://schemas.microsoft.com/office/powerpoint/2010/main" val="1508780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C41D791-CBAE-4C20-9769-06E346094F54}" type="datetimeFigureOut">
              <a:rPr lang="en-GB" smtClean="0"/>
              <a:t>02/09/2019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4113E51-20A4-4481-A016-7ABCACC6BEC4}" type="slidenum">
              <a:rPr lang="en-GB" smtClean="0"/>
              <a:t>‹#›</a:t>
            </a:fld>
            <a:endParaRPr lang="en-GB"/>
          </a:p>
        </p:txBody>
      </p:sp>
    </p:spTree>
    <p:extLst>
      <p:ext uri="{BB962C8B-B14F-4D97-AF65-F5344CB8AC3E}">
        <p14:creationId xmlns:p14="http://schemas.microsoft.com/office/powerpoint/2010/main" val="77935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C41D791-CBAE-4C20-9769-06E346094F54}" type="datetimeFigureOut">
              <a:rPr lang="en-GB" smtClean="0"/>
              <a:t>02/09/2019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4113E51-20A4-4481-A016-7ABCACC6BEC4}" type="slidenum">
              <a:rPr lang="en-GB" smtClean="0"/>
              <a:t>‹#›</a:t>
            </a:fld>
            <a:endParaRPr lang="en-GB"/>
          </a:p>
        </p:txBody>
      </p:sp>
    </p:spTree>
    <p:extLst>
      <p:ext uri="{BB962C8B-B14F-4D97-AF65-F5344CB8AC3E}">
        <p14:creationId xmlns:p14="http://schemas.microsoft.com/office/powerpoint/2010/main" val="696913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41D791-CBAE-4C20-9769-06E346094F54}" type="datetimeFigureOut">
              <a:rPr lang="en-GB" smtClean="0"/>
              <a:t>02/09/2019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4113E51-20A4-4481-A016-7ABCACC6BEC4}" type="slidenum">
              <a:rPr lang="en-GB" smtClean="0"/>
              <a:t>‹#›</a:t>
            </a:fld>
            <a:endParaRPr lang="en-GB"/>
          </a:p>
        </p:txBody>
      </p:sp>
    </p:spTree>
    <p:extLst>
      <p:ext uri="{BB962C8B-B14F-4D97-AF65-F5344CB8AC3E}">
        <p14:creationId xmlns:p14="http://schemas.microsoft.com/office/powerpoint/2010/main" val="2060453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41D791-CBAE-4C20-9769-06E346094F54}" type="datetimeFigureOut">
              <a:rPr lang="en-GB" smtClean="0"/>
              <a:t>02/09/2019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4113E51-20A4-4481-A016-7ABCACC6BEC4}" type="slidenum">
              <a:rPr lang="en-GB" smtClean="0"/>
              <a:t>‹#›</a:t>
            </a:fld>
            <a:endParaRPr lang="en-GB"/>
          </a:p>
        </p:txBody>
      </p:sp>
    </p:spTree>
    <p:extLst>
      <p:ext uri="{BB962C8B-B14F-4D97-AF65-F5344CB8AC3E}">
        <p14:creationId xmlns:p14="http://schemas.microsoft.com/office/powerpoint/2010/main" val="3927096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41D791-CBAE-4C20-9769-06E346094F54}" type="datetimeFigureOut">
              <a:rPr lang="en-GB" smtClean="0"/>
              <a:t>02/09/2019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4113E51-20A4-4481-A016-7ABCACC6BEC4}" type="slidenum">
              <a:rPr lang="en-GB" smtClean="0"/>
              <a:t>‹#›</a:t>
            </a:fld>
            <a:endParaRPr lang="en-GB"/>
          </a:p>
        </p:txBody>
      </p:sp>
    </p:spTree>
    <p:extLst>
      <p:ext uri="{BB962C8B-B14F-4D97-AF65-F5344CB8AC3E}">
        <p14:creationId xmlns:p14="http://schemas.microsoft.com/office/powerpoint/2010/main" val="284185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41D791-CBAE-4C20-9769-06E346094F54}" type="datetimeFigureOut">
              <a:rPr lang="en-GB" smtClean="0"/>
              <a:t>02/09/2019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113E51-20A4-4481-A016-7ABCACC6BEC4}" type="slidenum">
              <a:rPr lang="en-GB" smtClean="0"/>
              <a:t>‹#›</a:t>
            </a:fld>
            <a:endParaRPr lang="en-GB"/>
          </a:p>
        </p:txBody>
      </p:sp>
    </p:spTree>
    <p:extLst>
      <p:ext uri="{BB962C8B-B14F-4D97-AF65-F5344CB8AC3E}">
        <p14:creationId xmlns:p14="http://schemas.microsoft.com/office/powerpoint/2010/main" val="36437294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a:noFill/>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05AA49F9-7460-4BE3-9DC3-4AF6A90CD68E}" type="slidenum">
              <a:rPr lang="en-GB" altLang="en-US" sz="1400" smtClean="0"/>
              <a:pPr eaLnBrk="1" hangingPunct="1">
                <a:spcBef>
                  <a:spcPct val="0"/>
                </a:spcBef>
                <a:buClrTx/>
                <a:buSzTx/>
                <a:buFontTx/>
                <a:buNone/>
              </a:pPr>
              <a:t>1</a:t>
            </a:fld>
            <a:endParaRPr lang="en-GB" altLang="en-US" sz="1400" smtClean="0"/>
          </a:p>
        </p:txBody>
      </p:sp>
      <p:sp>
        <p:nvSpPr>
          <p:cNvPr id="3075" name="Rectangle 2"/>
          <p:cNvSpPr>
            <a:spLocks noGrp="1" noChangeArrowheads="1"/>
          </p:cNvSpPr>
          <p:nvPr>
            <p:ph type="title"/>
          </p:nvPr>
        </p:nvSpPr>
        <p:spPr>
          <a:xfrm>
            <a:off x="1150938" y="998538"/>
            <a:ext cx="7793037" cy="762000"/>
          </a:xfrm>
        </p:spPr>
        <p:txBody>
          <a:bodyPr>
            <a:normAutofit fontScale="90000"/>
          </a:bodyPr>
          <a:lstStyle/>
          <a:p>
            <a:pPr algn="ctr" eaLnBrk="1" hangingPunct="1"/>
            <a:r>
              <a:rPr lang="en-GB" altLang="en-US" sz="4000" smtClean="0"/>
              <a:t/>
            </a:r>
            <a:br>
              <a:rPr lang="en-GB" altLang="en-US" sz="4000" smtClean="0"/>
            </a:br>
            <a:r>
              <a:rPr lang="en-GB" altLang="en-US" sz="4000" smtClean="0"/>
              <a:t/>
            </a:r>
            <a:br>
              <a:rPr lang="en-GB" altLang="en-US" sz="4000" smtClean="0"/>
            </a:br>
            <a:r>
              <a:rPr lang="en-GB" altLang="en-US" sz="4000" smtClean="0"/>
              <a:t/>
            </a:r>
            <a:br>
              <a:rPr lang="en-GB" altLang="en-US" sz="4000" smtClean="0"/>
            </a:br>
            <a:r>
              <a:rPr lang="en-GB" altLang="en-US" sz="4000" smtClean="0"/>
              <a:t/>
            </a:r>
            <a:br>
              <a:rPr lang="en-GB" altLang="en-US" sz="4000" smtClean="0"/>
            </a:br>
            <a:r>
              <a:rPr lang="en-GB" altLang="en-US" sz="4000" smtClean="0"/>
              <a:t>Industrial Engineering </a:t>
            </a:r>
          </a:p>
        </p:txBody>
      </p:sp>
      <p:sp>
        <p:nvSpPr>
          <p:cNvPr id="3076" name="Rectangle 3"/>
          <p:cNvSpPr>
            <a:spLocks noGrp="1" noChangeArrowheads="1"/>
          </p:cNvSpPr>
          <p:nvPr>
            <p:ph type="body" idx="1"/>
          </p:nvPr>
        </p:nvSpPr>
        <p:spPr>
          <a:xfrm>
            <a:off x="1042988" y="3068638"/>
            <a:ext cx="7772400" cy="1317625"/>
          </a:xfrm>
        </p:spPr>
        <p:txBody>
          <a:bodyPr/>
          <a:lstStyle/>
          <a:p>
            <a:pPr algn="ctr" eaLnBrk="1" hangingPunct="1">
              <a:lnSpc>
                <a:spcPct val="90000"/>
              </a:lnSpc>
              <a:buFont typeface="Wingdings" pitchFamily="2" charset="2"/>
              <a:buNone/>
            </a:pPr>
            <a:r>
              <a:rPr lang="en-GB" altLang="en-US" sz="4400" b="1" smtClean="0">
                <a:solidFill>
                  <a:srgbClr val="990000"/>
                </a:solidFill>
              </a:rPr>
              <a:t>Scientific management</a:t>
            </a:r>
          </a:p>
        </p:txBody>
      </p:sp>
      <p:sp>
        <p:nvSpPr>
          <p:cNvPr id="3077" name="Rectangle 1"/>
          <p:cNvSpPr>
            <a:spLocks noChangeArrowheads="1"/>
          </p:cNvSpPr>
          <p:nvPr/>
        </p:nvSpPr>
        <p:spPr bwMode="auto">
          <a:xfrm>
            <a:off x="3705352" y="1143000"/>
            <a:ext cx="1733296"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lnSpc>
                <a:spcPct val="90000"/>
              </a:lnSpc>
              <a:spcBef>
                <a:spcPct val="0"/>
              </a:spcBef>
              <a:buClrTx/>
              <a:buSzTx/>
              <a:buFontTx/>
              <a:buNone/>
            </a:pPr>
            <a:r>
              <a:rPr lang="en-GB" altLang="en-US" sz="2400" i="1" dirty="0">
                <a:solidFill>
                  <a:srgbClr val="0070C0"/>
                </a:solidFill>
              </a:rPr>
              <a:t>Lecture </a:t>
            </a:r>
            <a:r>
              <a:rPr lang="en-GB" altLang="en-US" sz="2400" i="1" dirty="0" smtClean="0">
                <a:solidFill>
                  <a:srgbClr val="0070C0"/>
                </a:solidFill>
              </a:rPr>
              <a:t>2-1</a:t>
            </a:r>
            <a:endParaRPr lang="en-GB" altLang="en-US" sz="2400" i="1" dirty="0">
              <a:solidFill>
                <a:srgbClr val="0070C0"/>
              </a:solidFill>
            </a:endParaRPr>
          </a:p>
        </p:txBody>
      </p:sp>
      <p:sp>
        <p:nvSpPr>
          <p:cNvPr id="3078" name="Rectangle 3"/>
          <p:cNvSpPr>
            <a:spLocks noChangeArrowheads="1"/>
          </p:cNvSpPr>
          <p:nvPr/>
        </p:nvSpPr>
        <p:spPr bwMode="auto">
          <a:xfrm>
            <a:off x="798513" y="4797425"/>
            <a:ext cx="7661275" cy="1204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0"/>
              </a:spcBef>
              <a:buClrTx/>
              <a:buSzTx/>
              <a:buFontTx/>
              <a:buNone/>
            </a:pPr>
            <a:r>
              <a:rPr lang="en-US" altLang="en-US" sz="1400" i="1">
                <a:solidFill>
                  <a:srgbClr val="0033CC"/>
                </a:solidFill>
                <a:latin typeface="Arial" charset="0"/>
                <a:sym typeface="Symbol" pitchFamily="18" charset="2"/>
              </a:rPr>
              <a:t>Dr. Salam Nazhan</a:t>
            </a:r>
          </a:p>
          <a:p>
            <a:pPr algn="ctr">
              <a:spcBef>
                <a:spcPct val="0"/>
              </a:spcBef>
              <a:buClrTx/>
              <a:buSzTx/>
              <a:buFontTx/>
              <a:buNone/>
            </a:pPr>
            <a:r>
              <a:rPr lang="en-US" altLang="en-US" sz="1400" i="1">
                <a:solidFill>
                  <a:srgbClr val="0033CC"/>
                </a:solidFill>
                <a:latin typeface="Arial" charset="0"/>
                <a:sym typeface="Symbol" pitchFamily="18" charset="2"/>
              </a:rPr>
              <a:t>Chemical Engineering Department </a:t>
            </a:r>
          </a:p>
          <a:p>
            <a:pPr algn="ctr">
              <a:spcBef>
                <a:spcPct val="0"/>
              </a:spcBef>
              <a:buClrTx/>
              <a:buSzTx/>
              <a:buFontTx/>
              <a:buNone/>
            </a:pPr>
            <a:r>
              <a:rPr lang="en-US" altLang="en-US" sz="1400" i="1">
                <a:solidFill>
                  <a:srgbClr val="0033CC"/>
                </a:solidFill>
                <a:latin typeface="Arial" charset="0"/>
                <a:sym typeface="Symbol" pitchFamily="18" charset="2"/>
              </a:rPr>
              <a:t>College of Engineering , University of Diyala</a:t>
            </a:r>
          </a:p>
          <a:p>
            <a:pPr algn="ctr">
              <a:spcBef>
                <a:spcPct val="0"/>
              </a:spcBef>
              <a:buClrTx/>
              <a:buSzTx/>
              <a:buFontTx/>
              <a:buNone/>
            </a:pPr>
            <a:r>
              <a:rPr lang="en-US" altLang="en-US" sz="1400" i="1">
                <a:solidFill>
                  <a:srgbClr val="0033CC"/>
                </a:solidFill>
                <a:latin typeface="Arial" charset="0"/>
                <a:sym typeface="Symbol" pitchFamily="18" charset="2"/>
              </a:rPr>
              <a:t>2018</a:t>
            </a:r>
          </a:p>
        </p:txBody>
      </p:sp>
    </p:spTree>
    <p:extLst>
      <p:ext uri="{BB962C8B-B14F-4D97-AF65-F5344CB8AC3E}">
        <p14:creationId xmlns:p14="http://schemas.microsoft.com/office/powerpoint/2010/main" val="16276558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150938" y="617538"/>
            <a:ext cx="6157912" cy="1143000"/>
          </a:xfrm>
        </p:spPr>
        <p:txBody>
          <a:bodyPr/>
          <a:lstStyle/>
          <a:p>
            <a:pPr algn="ctr"/>
            <a:r>
              <a:rPr lang="en-GB" altLang="en-US" smtClean="0"/>
              <a:t>Outline </a:t>
            </a:r>
          </a:p>
        </p:txBody>
      </p:sp>
      <p:sp>
        <p:nvSpPr>
          <p:cNvPr id="4099" name="Content Placeholder 2"/>
          <p:cNvSpPr>
            <a:spLocks noGrp="1"/>
          </p:cNvSpPr>
          <p:nvPr>
            <p:ph idx="1"/>
          </p:nvPr>
        </p:nvSpPr>
        <p:spPr>
          <a:xfrm>
            <a:off x="755650" y="2017713"/>
            <a:ext cx="7772400" cy="3067050"/>
          </a:xfrm>
        </p:spPr>
        <p:txBody>
          <a:bodyPr/>
          <a:lstStyle/>
          <a:p>
            <a:r>
              <a:rPr lang="en-GB" altLang="en-US" smtClean="0"/>
              <a:t>Characteristics of scientific management </a:t>
            </a:r>
          </a:p>
          <a:p>
            <a:r>
              <a:rPr lang="en-GB" altLang="en-US" smtClean="0"/>
              <a:t>Principles of scientific management</a:t>
            </a:r>
          </a:p>
          <a:p>
            <a:r>
              <a:rPr lang="en-GB" altLang="en-US" smtClean="0"/>
              <a:t>Techniques of Scientific Management</a:t>
            </a:r>
          </a:p>
          <a:p>
            <a:r>
              <a:rPr lang="en-GB" altLang="en-US" smtClean="0"/>
              <a:t>Advantages of scientific management </a:t>
            </a:r>
          </a:p>
          <a:p>
            <a:r>
              <a:rPr lang="en-GB" altLang="en-US" smtClean="0"/>
              <a:t>Disadvantages of scientific management </a:t>
            </a:r>
          </a:p>
        </p:txBody>
      </p:sp>
      <p:sp>
        <p:nvSpPr>
          <p:cNvPr id="4100" name="Slide Number Placeholder 3"/>
          <p:cNvSpPr>
            <a:spLocks noGrp="1"/>
          </p:cNvSpPr>
          <p:nvPr>
            <p:ph type="sldNum" sz="quarter" idx="12"/>
          </p:nvPr>
        </p:nvSpPr>
        <p:spPr>
          <a:noFill/>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875587AC-E775-4B31-A68C-133338D0A116}" type="slidenum">
              <a:rPr lang="en-GB" altLang="en-US" sz="1400" smtClean="0"/>
              <a:pPr eaLnBrk="1" hangingPunct="1">
                <a:spcBef>
                  <a:spcPct val="0"/>
                </a:spcBef>
                <a:buClrTx/>
                <a:buSzTx/>
                <a:buFontTx/>
                <a:buNone/>
              </a:pPr>
              <a:t>2</a:t>
            </a:fld>
            <a:endParaRPr lang="en-GB" altLang="en-US" sz="1400" smtClean="0"/>
          </a:p>
        </p:txBody>
      </p:sp>
    </p:spTree>
    <p:extLst>
      <p:ext uri="{BB962C8B-B14F-4D97-AF65-F5344CB8AC3E}">
        <p14:creationId xmlns:p14="http://schemas.microsoft.com/office/powerpoint/2010/main" val="3971123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a:spLocks noGrp="1"/>
          </p:cNvSpPr>
          <p:nvPr>
            <p:ph type="sldNum" sz="quarter" idx="12"/>
          </p:nvPr>
        </p:nvSpPr>
        <p:spPr>
          <a:noFill/>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637291D6-0A1A-4360-99BA-0356238A2A85}" type="slidenum">
              <a:rPr lang="en-GB" altLang="en-US" sz="1400" smtClean="0"/>
              <a:pPr eaLnBrk="1" hangingPunct="1">
                <a:spcBef>
                  <a:spcPct val="0"/>
                </a:spcBef>
                <a:buClrTx/>
                <a:buSzTx/>
                <a:buFontTx/>
                <a:buNone/>
              </a:pPr>
              <a:t>3</a:t>
            </a:fld>
            <a:endParaRPr lang="en-GB" altLang="en-US" sz="1400" smtClean="0"/>
          </a:p>
        </p:txBody>
      </p:sp>
      <p:sp>
        <p:nvSpPr>
          <p:cNvPr id="5123" name="Rectangle 2"/>
          <p:cNvSpPr>
            <a:spLocks noGrp="1" noChangeArrowheads="1"/>
          </p:cNvSpPr>
          <p:nvPr>
            <p:ph type="title"/>
          </p:nvPr>
        </p:nvSpPr>
        <p:spPr/>
        <p:txBody>
          <a:bodyPr/>
          <a:lstStyle/>
          <a:p>
            <a:pPr eaLnBrk="1" hangingPunct="1"/>
            <a:r>
              <a:rPr lang="en-GB" altLang="en-US" smtClean="0"/>
              <a:t>Scientific management</a:t>
            </a:r>
            <a:endParaRPr lang="en-US" altLang="en-US" smtClean="0"/>
          </a:p>
        </p:txBody>
      </p:sp>
      <p:sp>
        <p:nvSpPr>
          <p:cNvPr id="5124" name="Rectangle 3"/>
          <p:cNvSpPr>
            <a:spLocks noGrp="1" noChangeArrowheads="1"/>
          </p:cNvSpPr>
          <p:nvPr>
            <p:ph type="body" idx="1"/>
          </p:nvPr>
        </p:nvSpPr>
        <p:spPr>
          <a:xfrm>
            <a:off x="684213" y="2060575"/>
            <a:ext cx="8259762" cy="4032250"/>
          </a:xfrm>
        </p:spPr>
        <p:txBody>
          <a:bodyPr/>
          <a:lstStyle/>
          <a:p>
            <a:pPr algn="just" eaLnBrk="1" hangingPunct="1">
              <a:lnSpc>
                <a:spcPct val="90000"/>
              </a:lnSpc>
            </a:pPr>
            <a:r>
              <a:rPr lang="en-GB" altLang="en-US" sz="2000" smtClean="0"/>
              <a:t>During the early 20th century, Frederick Winslow Taylor developed a number of management and organizational theories that led to significant breakthroughs in business practices. </a:t>
            </a:r>
          </a:p>
          <a:p>
            <a:pPr algn="just" eaLnBrk="1" hangingPunct="1">
              <a:lnSpc>
                <a:spcPct val="90000"/>
              </a:lnSpc>
            </a:pPr>
            <a:endParaRPr lang="en-GB" altLang="en-US" sz="2000" smtClean="0"/>
          </a:p>
          <a:p>
            <a:pPr algn="just" eaLnBrk="1" hangingPunct="1">
              <a:lnSpc>
                <a:spcPct val="90000"/>
              </a:lnSpc>
            </a:pPr>
            <a:r>
              <a:rPr lang="en-GB" altLang="en-US" sz="2000" smtClean="0"/>
              <a:t>Since that era, levels of industrial manufacturing have grown exponentially throughout much of the world.</a:t>
            </a:r>
          </a:p>
          <a:p>
            <a:pPr algn="just" eaLnBrk="1" hangingPunct="1">
              <a:lnSpc>
                <a:spcPct val="90000"/>
              </a:lnSpc>
            </a:pPr>
            <a:r>
              <a:rPr lang="en-GB" altLang="en-US" sz="2000" smtClean="0"/>
              <a:t>Taylor’s ideas have dramatically shaped modern methods of mass production and structural organization.</a:t>
            </a:r>
          </a:p>
          <a:p>
            <a:pPr algn="just" eaLnBrk="1" hangingPunct="1">
              <a:lnSpc>
                <a:spcPct val="90000"/>
              </a:lnSpc>
            </a:pPr>
            <a:endParaRPr lang="en-GB" altLang="en-US" sz="2000" smtClean="0"/>
          </a:p>
          <a:p>
            <a:pPr algn="just" eaLnBrk="1" hangingPunct="1">
              <a:lnSpc>
                <a:spcPct val="90000"/>
              </a:lnSpc>
            </a:pPr>
            <a:r>
              <a:rPr lang="en-GB" altLang="en-US" sz="2000" smtClean="0"/>
              <a:t>“Scientific management is the substitution of the exist scientific investigations and knowledge for the old individual judgment or option in all matters relating to the work done in the shop”. Taylor</a:t>
            </a:r>
          </a:p>
          <a:p>
            <a:pPr eaLnBrk="1" hangingPunct="1">
              <a:lnSpc>
                <a:spcPct val="90000"/>
              </a:lnSpc>
            </a:pPr>
            <a:r>
              <a:rPr lang="en-US" altLang="en-US" sz="2000" smtClean="0"/>
              <a:t>Old methods should be replaced with the scientific method. </a:t>
            </a:r>
            <a:endParaRPr lang="en-GB" altLang="en-US" sz="2000" smtClean="0"/>
          </a:p>
          <a:p>
            <a:pPr eaLnBrk="1" hangingPunct="1">
              <a:lnSpc>
                <a:spcPct val="90000"/>
              </a:lnSpc>
            </a:pPr>
            <a:endParaRPr lang="en-GB" altLang="en-US" sz="2000" smtClean="0"/>
          </a:p>
          <a:p>
            <a:pPr eaLnBrk="1" hangingPunct="1">
              <a:lnSpc>
                <a:spcPct val="90000"/>
              </a:lnSpc>
            </a:pPr>
            <a:endParaRPr lang="en-US" altLang="en-US" sz="2000" smtClean="0">
              <a:solidFill>
                <a:srgbClr val="FF3300"/>
              </a:solidFill>
            </a:endParaRPr>
          </a:p>
        </p:txBody>
      </p:sp>
    </p:spTree>
    <p:extLst>
      <p:ext uri="{BB962C8B-B14F-4D97-AF65-F5344CB8AC3E}">
        <p14:creationId xmlns:p14="http://schemas.microsoft.com/office/powerpoint/2010/main" val="20117727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9D40247A-8FC7-4281-9480-B436E0D1A58C}" type="slidenum">
              <a:rPr lang="en-GB" altLang="en-US" sz="1400" smtClean="0"/>
              <a:pPr eaLnBrk="1" hangingPunct="1">
                <a:spcBef>
                  <a:spcPct val="0"/>
                </a:spcBef>
                <a:buClrTx/>
                <a:buSzTx/>
                <a:buFontTx/>
                <a:buNone/>
              </a:pPr>
              <a:t>4</a:t>
            </a:fld>
            <a:endParaRPr lang="en-GB" altLang="en-US" sz="1400" smtClean="0"/>
          </a:p>
        </p:txBody>
      </p:sp>
      <p:sp>
        <p:nvSpPr>
          <p:cNvPr id="6147" name="Rectangle 2"/>
          <p:cNvSpPr>
            <a:spLocks noGrp="1" noChangeArrowheads="1"/>
          </p:cNvSpPr>
          <p:nvPr>
            <p:ph type="title"/>
          </p:nvPr>
        </p:nvSpPr>
        <p:spPr>
          <a:xfrm>
            <a:off x="1150938" y="981075"/>
            <a:ext cx="7793037" cy="708025"/>
          </a:xfrm>
        </p:spPr>
        <p:txBody>
          <a:bodyPr>
            <a:normAutofit fontScale="90000"/>
          </a:bodyPr>
          <a:lstStyle/>
          <a:p>
            <a:pPr eaLnBrk="1" hangingPunct="1"/>
            <a:r>
              <a:rPr lang="en-US" altLang="en-US" sz="3200" smtClean="0"/>
              <a:t/>
            </a:r>
            <a:br>
              <a:rPr lang="en-US" altLang="en-US" sz="3200" smtClean="0"/>
            </a:br>
            <a:r>
              <a:rPr lang="en-US" altLang="en-US" sz="3200" smtClean="0"/>
              <a:t>Characteristics of scientific management</a:t>
            </a:r>
          </a:p>
        </p:txBody>
      </p:sp>
      <p:sp>
        <p:nvSpPr>
          <p:cNvPr id="6148" name="Rectangle 3"/>
          <p:cNvSpPr>
            <a:spLocks noGrp="1" noChangeArrowheads="1"/>
          </p:cNvSpPr>
          <p:nvPr>
            <p:ph type="body" idx="1"/>
          </p:nvPr>
        </p:nvSpPr>
        <p:spPr>
          <a:xfrm>
            <a:off x="477838" y="1844675"/>
            <a:ext cx="8631237" cy="4764088"/>
          </a:xfrm>
        </p:spPr>
        <p:txBody>
          <a:bodyPr/>
          <a:lstStyle/>
          <a:p>
            <a:r>
              <a:rPr lang="en-US" altLang="en-US" sz="2400" smtClean="0"/>
              <a:t>1- It is a </a:t>
            </a:r>
            <a:r>
              <a:rPr lang="en-US" altLang="en-US" sz="2400" smtClean="0">
                <a:solidFill>
                  <a:srgbClr val="0033CC"/>
                </a:solidFill>
              </a:rPr>
              <a:t>systematic approach</a:t>
            </a:r>
            <a:r>
              <a:rPr lang="en-US" altLang="en-US" sz="2400" smtClean="0"/>
              <a:t> to handle management problems </a:t>
            </a:r>
            <a:endParaRPr lang="en-GB" altLang="en-US" sz="2400" smtClean="0"/>
          </a:p>
          <a:p>
            <a:r>
              <a:rPr lang="en-US" altLang="en-US" sz="2400" smtClean="0"/>
              <a:t>2- It implies </a:t>
            </a:r>
            <a:r>
              <a:rPr lang="en-US" altLang="en-US" sz="2400" smtClean="0">
                <a:solidFill>
                  <a:srgbClr val="0033CC"/>
                </a:solidFill>
              </a:rPr>
              <a:t>scientific techniques </a:t>
            </a:r>
            <a:r>
              <a:rPr lang="en-US" altLang="en-US" sz="2400" smtClean="0"/>
              <a:t>in method of work, recruitment, selection and training of workers. </a:t>
            </a:r>
            <a:endParaRPr lang="en-GB" altLang="en-US" sz="2400" smtClean="0"/>
          </a:p>
          <a:p>
            <a:r>
              <a:rPr lang="en-US" altLang="en-US" sz="2400" smtClean="0"/>
              <a:t>3- It </a:t>
            </a:r>
            <a:r>
              <a:rPr lang="en-US" altLang="en-US" sz="2400" smtClean="0">
                <a:solidFill>
                  <a:srgbClr val="0033CC"/>
                </a:solidFill>
              </a:rPr>
              <a:t>rejects the age old method </a:t>
            </a:r>
            <a:r>
              <a:rPr lang="en-US" altLang="en-US" sz="2400" smtClean="0"/>
              <a:t>of “rule of thumb‟ or hit or miss‟ approach </a:t>
            </a:r>
            <a:endParaRPr lang="en-GB" altLang="en-US" sz="2400" smtClean="0"/>
          </a:p>
          <a:p>
            <a:r>
              <a:rPr lang="en-US" altLang="en-US" sz="2400" smtClean="0"/>
              <a:t>4- It attempts to </a:t>
            </a:r>
            <a:r>
              <a:rPr lang="en-US" altLang="en-US" sz="2400" smtClean="0">
                <a:solidFill>
                  <a:srgbClr val="0033CC"/>
                </a:solidFill>
              </a:rPr>
              <a:t>discover the best method </a:t>
            </a:r>
            <a:r>
              <a:rPr lang="en-US" altLang="en-US" sz="2400" smtClean="0"/>
              <a:t>of doing a work at the lowest cost. </a:t>
            </a:r>
            <a:endParaRPr lang="en-GB" altLang="en-US" sz="2400" smtClean="0"/>
          </a:p>
          <a:p>
            <a:r>
              <a:rPr lang="en-US" altLang="en-US" sz="2400" smtClean="0"/>
              <a:t>5- It attempts to </a:t>
            </a:r>
            <a:r>
              <a:rPr lang="en-US" altLang="en-US" sz="2400" smtClean="0">
                <a:solidFill>
                  <a:srgbClr val="0033CC"/>
                </a:solidFill>
              </a:rPr>
              <a:t>develop each worker </a:t>
            </a:r>
            <a:r>
              <a:rPr lang="en-US" altLang="en-US" sz="2400" smtClean="0"/>
              <a:t>to his greatest efficiency. </a:t>
            </a:r>
            <a:endParaRPr lang="en-GB" altLang="en-US" sz="2400" smtClean="0"/>
          </a:p>
          <a:p>
            <a:r>
              <a:rPr lang="en-US" altLang="en-US" sz="2400" smtClean="0"/>
              <a:t>6- It involves a </a:t>
            </a:r>
            <a:r>
              <a:rPr lang="en-US" altLang="en-US" sz="2400" smtClean="0">
                <a:solidFill>
                  <a:srgbClr val="0033CC"/>
                </a:solidFill>
              </a:rPr>
              <a:t>complete change in the mental attitude </a:t>
            </a:r>
            <a:r>
              <a:rPr lang="en-US" altLang="en-US" sz="2400" smtClean="0"/>
              <a:t>of the workers as well as of the management. </a:t>
            </a:r>
            <a:endParaRPr lang="en-GB" altLang="en-US" sz="2400" smtClean="0"/>
          </a:p>
        </p:txBody>
      </p:sp>
    </p:spTree>
    <p:extLst>
      <p:ext uri="{BB962C8B-B14F-4D97-AF65-F5344CB8AC3E}">
        <p14:creationId xmlns:p14="http://schemas.microsoft.com/office/powerpoint/2010/main" val="36489799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70FD1161-5D85-46C3-8414-30B070D2F5F2}" type="slidenum">
              <a:rPr lang="en-GB" altLang="en-US" sz="1400" smtClean="0"/>
              <a:pPr eaLnBrk="1" hangingPunct="1">
                <a:spcBef>
                  <a:spcPct val="0"/>
                </a:spcBef>
                <a:buClrTx/>
                <a:buSzTx/>
                <a:buFontTx/>
                <a:buNone/>
              </a:pPr>
              <a:t>5</a:t>
            </a:fld>
            <a:endParaRPr lang="en-GB" altLang="en-US" sz="1400" smtClean="0"/>
          </a:p>
        </p:txBody>
      </p:sp>
      <p:sp>
        <p:nvSpPr>
          <p:cNvPr id="7171" name="Rectangle 2"/>
          <p:cNvSpPr>
            <a:spLocks noGrp="1" noChangeArrowheads="1"/>
          </p:cNvSpPr>
          <p:nvPr>
            <p:ph type="title"/>
          </p:nvPr>
        </p:nvSpPr>
        <p:spPr/>
        <p:txBody>
          <a:bodyPr/>
          <a:lstStyle/>
          <a:p>
            <a:pPr eaLnBrk="1" hangingPunct="1"/>
            <a:r>
              <a:rPr lang="en-GB" altLang="en-US" smtClean="0"/>
              <a:t>Purpose of scientific methods</a:t>
            </a:r>
            <a:endParaRPr lang="en-US" altLang="en-US" smtClean="0"/>
          </a:p>
        </p:txBody>
      </p:sp>
      <p:sp>
        <p:nvSpPr>
          <p:cNvPr id="7172" name="Rectangle 3"/>
          <p:cNvSpPr>
            <a:spLocks noGrp="1" noChangeArrowheads="1"/>
          </p:cNvSpPr>
          <p:nvPr>
            <p:ph type="body" idx="1"/>
          </p:nvPr>
        </p:nvSpPr>
        <p:spPr>
          <a:xfrm>
            <a:off x="611188" y="2954338"/>
            <a:ext cx="4968875" cy="3067050"/>
          </a:xfrm>
        </p:spPr>
        <p:txBody>
          <a:bodyPr/>
          <a:lstStyle/>
          <a:p>
            <a:pPr eaLnBrk="1" hangingPunct="1"/>
            <a:r>
              <a:rPr lang="en-GB" altLang="en-US" sz="2000" smtClean="0"/>
              <a:t>[A] To determine the </a:t>
            </a:r>
            <a:r>
              <a:rPr lang="en-GB" altLang="en-US" sz="2000" smtClean="0">
                <a:solidFill>
                  <a:srgbClr val="0033CC"/>
                </a:solidFill>
              </a:rPr>
              <a:t>standard time</a:t>
            </a:r>
            <a:r>
              <a:rPr lang="en-GB" altLang="en-US" sz="2000" smtClean="0"/>
              <a:t> required to do a job</a:t>
            </a:r>
          </a:p>
          <a:p>
            <a:pPr eaLnBrk="1" hangingPunct="1"/>
            <a:r>
              <a:rPr lang="en-GB" altLang="en-US" sz="2000" smtClean="0"/>
              <a:t>[B] To determine a </a:t>
            </a:r>
            <a:r>
              <a:rPr lang="en-GB" altLang="en-US" sz="2000" smtClean="0">
                <a:solidFill>
                  <a:srgbClr val="0033CC"/>
                </a:solidFill>
              </a:rPr>
              <a:t>fair days</a:t>
            </a:r>
            <a:r>
              <a:rPr lang="en-GB" altLang="en-US" sz="2000" smtClean="0"/>
              <a:t> work for the workers.</a:t>
            </a:r>
          </a:p>
          <a:p>
            <a:pPr eaLnBrk="1" hangingPunct="1"/>
            <a:r>
              <a:rPr lang="en-GB" altLang="en-US" sz="2000" smtClean="0"/>
              <a:t>[C] To determine the </a:t>
            </a:r>
            <a:r>
              <a:rPr lang="en-GB" altLang="en-US" sz="2000" smtClean="0">
                <a:solidFill>
                  <a:srgbClr val="0033CC"/>
                </a:solidFill>
              </a:rPr>
              <a:t>best way </a:t>
            </a:r>
            <a:r>
              <a:rPr lang="en-GB" altLang="en-US" sz="2000" smtClean="0"/>
              <a:t>of doing the work.</a:t>
            </a:r>
          </a:p>
          <a:p>
            <a:pPr eaLnBrk="1" hangingPunct="1"/>
            <a:r>
              <a:rPr lang="en-GB" altLang="en-US" sz="2000" smtClean="0"/>
              <a:t>[D] To select the </a:t>
            </a:r>
            <a:r>
              <a:rPr lang="en-GB" altLang="en-US" sz="2000" smtClean="0">
                <a:solidFill>
                  <a:srgbClr val="0033CC"/>
                </a:solidFill>
              </a:rPr>
              <a:t>standard tools and equipment</a:t>
            </a:r>
            <a:r>
              <a:rPr lang="en-GB" altLang="en-US" sz="2000" smtClean="0"/>
              <a:t>, </a:t>
            </a:r>
            <a:r>
              <a:rPr lang="en-GB" altLang="en-US" sz="2000" smtClean="0">
                <a:solidFill>
                  <a:srgbClr val="0033CC"/>
                </a:solidFill>
              </a:rPr>
              <a:t>maintain standard working conditions</a:t>
            </a:r>
            <a:r>
              <a:rPr lang="en-GB" altLang="en-US" sz="2000" smtClean="0"/>
              <a:t>.</a:t>
            </a:r>
          </a:p>
        </p:txBody>
      </p:sp>
      <p:pic>
        <p:nvPicPr>
          <p:cNvPr id="717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80063" y="1989138"/>
            <a:ext cx="3384550" cy="3384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4"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04900" y="1844675"/>
            <a:ext cx="7212013"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241080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7982372C-305F-4F9D-B3B5-7F3A0396B6B9}" type="slidenum">
              <a:rPr lang="en-GB" altLang="en-US" sz="1400" smtClean="0"/>
              <a:pPr eaLnBrk="1" hangingPunct="1">
                <a:spcBef>
                  <a:spcPct val="0"/>
                </a:spcBef>
                <a:buClrTx/>
                <a:buSzTx/>
                <a:buFontTx/>
                <a:buNone/>
              </a:pPr>
              <a:t>6</a:t>
            </a:fld>
            <a:endParaRPr lang="en-GB" altLang="en-US" sz="1400" smtClean="0"/>
          </a:p>
        </p:txBody>
      </p:sp>
      <p:sp>
        <p:nvSpPr>
          <p:cNvPr id="8195" name="Rectangle 2"/>
          <p:cNvSpPr>
            <a:spLocks noGrp="1" noChangeArrowheads="1"/>
          </p:cNvSpPr>
          <p:nvPr>
            <p:ph type="title"/>
          </p:nvPr>
        </p:nvSpPr>
        <p:spPr>
          <a:xfrm>
            <a:off x="1150938" y="836613"/>
            <a:ext cx="7793037" cy="708025"/>
          </a:xfrm>
        </p:spPr>
        <p:txBody>
          <a:bodyPr/>
          <a:lstStyle/>
          <a:p>
            <a:pPr eaLnBrk="1" hangingPunct="1"/>
            <a:r>
              <a:rPr lang="en-US" altLang="en-US" sz="3200" smtClean="0"/>
              <a:t>Principles of scientific management</a:t>
            </a:r>
          </a:p>
        </p:txBody>
      </p:sp>
      <p:sp>
        <p:nvSpPr>
          <p:cNvPr id="8196" name="Rectangle 3"/>
          <p:cNvSpPr>
            <a:spLocks noGrp="1" noChangeArrowheads="1"/>
          </p:cNvSpPr>
          <p:nvPr>
            <p:ph type="body" idx="1"/>
          </p:nvPr>
        </p:nvSpPr>
        <p:spPr>
          <a:xfrm>
            <a:off x="468313" y="1905000"/>
            <a:ext cx="8486775" cy="4764088"/>
          </a:xfrm>
        </p:spPr>
        <p:txBody>
          <a:bodyPr>
            <a:normAutofit lnSpcReduction="10000"/>
          </a:bodyPr>
          <a:lstStyle/>
          <a:p>
            <a:r>
              <a:rPr lang="en-GB" altLang="en-US" sz="2400" b="1" smtClean="0"/>
              <a:t>1- </a:t>
            </a:r>
            <a:r>
              <a:rPr lang="en-GB" altLang="en-US" sz="2400" smtClean="0">
                <a:solidFill>
                  <a:srgbClr val="0033CC"/>
                </a:solidFill>
              </a:rPr>
              <a:t>Science</a:t>
            </a:r>
            <a:r>
              <a:rPr lang="en-GB" altLang="en-US" sz="2400" smtClean="0"/>
              <a:t>, not rule of thumb [Development and application of scientific methods.] </a:t>
            </a:r>
          </a:p>
          <a:p>
            <a:r>
              <a:rPr lang="en-GB" altLang="en-US" sz="2400" b="1" smtClean="0"/>
              <a:t>2- </a:t>
            </a:r>
            <a:r>
              <a:rPr lang="en-GB" altLang="en-US" sz="2400" smtClean="0">
                <a:solidFill>
                  <a:srgbClr val="0033CC"/>
                </a:solidFill>
              </a:rPr>
              <a:t>Harmony</a:t>
            </a:r>
            <a:r>
              <a:rPr lang="en-GB" altLang="en-US" sz="2400" smtClean="0"/>
              <a:t>, not discord (conflict) [harmony between management and labour] </a:t>
            </a:r>
          </a:p>
          <a:p>
            <a:r>
              <a:rPr lang="en-GB" altLang="en-US" sz="2400" b="1" smtClean="0"/>
              <a:t>3- </a:t>
            </a:r>
            <a:r>
              <a:rPr lang="en-GB" altLang="en-US" sz="2400" smtClean="0">
                <a:solidFill>
                  <a:srgbClr val="0033CC"/>
                </a:solidFill>
              </a:rPr>
              <a:t>Cooperation</a:t>
            </a:r>
            <a:r>
              <a:rPr lang="en-GB" altLang="en-US" sz="2400" smtClean="0"/>
              <a:t>, not individualism [cooperation between management and workers] </a:t>
            </a:r>
          </a:p>
          <a:p>
            <a:r>
              <a:rPr lang="en-GB" altLang="en-US" sz="2400" b="1" smtClean="0"/>
              <a:t>4- </a:t>
            </a:r>
            <a:r>
              <a:rPr lang="en-GB" altLang="en-US" sz="2400" smtClean="0">
                <a:solidFill>
                  <a:srgbClr val="0033CC"/>
                </a:solidFill>
              </a:rPr>
              <a:t>Development of workers </a:t>
            </a:r>
            <a:r>
              <a:rPr lang="en-GB" altLang="en-US" sz="2400" smtClean="0"/>
              <a:t>[development of each worker to his greatest efficiency] </a:t>
            </a:r>
          </a:p>
          <a:p>
            <a:r>
              <a:rPr lang="en-GB" altLang="en-US" sz="2400" b="1" smtClean="0"/>
              <a:t>5- </a:t>
            </a:r>
            <a:r>
              <a:rPr lang="en-GB" altLang="en-US" sz="2400" smtClean="0">
                <a:solidFill>
                  <a:srgbClr val="0033CC"/>
                </a:solidFill>
              </a:rPr>
              <a:t>Maximum</a:t>
            </a:r>
            <a:r>
              <a:rPr lang="en-GB" altLang="en-US" sz="2400" smtClean="0"/>
              <a:t>, not restricted output [maximum output in place of restricted output] </a:t>
            </a:r>
          </a:p>
          <a:p>
            <a:r>
              <a:rPr lang="en-GB" altLang="en-US" sz="2400" b="1" smtClean="0"/>
              <a:t>6- </a:t>
            </a:r>
            <a:r>
              <a:rPr lang="en-GB" altLang="en-US" sz="2400" smtClean="0">
                <a:solidFill>
                  <a:srgbClr val="0033CC"/>
                </a:solidFill>
              </a:rPr>
              <a:t>Equal division of responsibility </a:t>
            </a:r>
            <a:r>
              <a:rPr lang="en-GB" altLang="en-US" sz="2400" smtClean="0"/>
              <a:t>between management and labour. </a:t>
            </a:r>
          </a:p>
        </p:txBody>
      </p:sp>
    </p:spTree>
    <p:extLst>
      <p:ext uri="{BB962C8B-B14F-4D97-AF65-F5344CB8AC3E}">
        <p14:creationId xmlns:p14="http://schemas.microsoft.com/office/powerpoint/2010/main" val="29572305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F33C4AFC-E007-4AD0-A380-7970B88E3210}" type="slidenum">
              <a:rPr lang="en-GB" altLang="en-US" sz="1400" smtClean="0"/>
              <a:pPr eaLnBrk="1" hangingPunct="1">
                <a:spcBef>
                  <a:spcPct val="0"/>
                </a:spcBef>
                <a:buClrTx/>
                <a:buSzTx/>
                <a:buFontTx/>
                <a:buNone/>
              </a:pPr>
              <a:t>7</a:t>
            </a:fld>
            <a:endParaRPr lang="en-GB" altLang="en-US" sz="1400" smtClean="0"/>
          </a:p>
        </p:txBody>
      </p:sp>
      <p:sp>
        <p:nvSpPr>
          <p:cNvPr id="9219" name="Rectangle 2"/>
          <p:cNvSpPr>
            <a:spLocks noGrp="1" noChangeArrowheads="1"/>
          </p:cNvSpPr>
          <p:nvPr>
            <p:ph type="title"/>
          </p:nvPr>
        </p:nvSpPr>
        <p:spPr>
          <a:xfrm>
            <a:off x="1150938" y="692150"/>
            <a:ext cx="7793037" cy="781050"/>
          </a:xfrm>
        </p:spPr>
        <p:txBody>
          <a:bodyPr/>
          <a:lstStyle/>
          <a:p>
            <a:pPr eaLnBrk="1" hangingPunct="1"/>
            <a:r>
              <a:rPr lang="en-US" altLang="en-US" sz="3200" smtClean="0"/>
              <a:t>Techniques of Scientific Management</a:t>
            </a:r>
          </a:p>
        </p:txBody>
      </p:sp>
      <p:sp>
        <p:nvSpPr>
          <p:cNvPr id="8196" name="Rectangle 3"/>
          <p:cNvSpPr>
            <a:spLocks noGrp="1" noChangeArrowheads="1"/>
          </p:cNvSpPr>
          <p:nvPr>
            <p:ph type="body" idx="1"/>
          </p:nvPr>
        </p:nvSpPr>
        <p:spPr>
          <a:xfrm>
            <a:off x="476250" y="1978025"/>
            <a:ext cx="8632825" cy="4764088"/>
          </a:xfrm>
        </p:spPr>
        <p:txBody>
          <a:bodyPr/>
          <a:lstStyle/>
          <a:p>
            <a:pPr>
              <a:defRPr/>
            </a:pPr>
            <a:r>
              <a:rPr lang="en-GB" altLang="en-US" sz="2000" b="1" dirty="0" smtClean="0"/>
              <a:t>[1] Standardization and simplification of work [work study] </a:t>
            </a:r>
            <a:endParaRPr lang="en-GB" altLang="en-US" sz="2000" dirty="0" smtClean="0"/>
          </a:p>
          <a:p>
            <a:pPr marL="0" indent="0">
              <a:buFont typeface="Wingdings" pitchFamily="2" charset="2"/>
              <a:buNone/>
              <a:defRPr/>
            </a:pPr>
            <a:r>
              <a:rPr lang="en-GB" altLang="en-US" sz="2000" dirty="0" smtClean="0"/>
              <a:t>       </a:t>
            </a:r>
            <a:r>
              <a:rPr lang="en-GB" altLang="en-US" sz="2000" dirty="0" smtClean="0">
                <a:solidFill>
                  <a:srgbClr val="FF0000"/>
                </a:solidFill>
              </a:rPr>
              <a:t>Work study includes the following techniques:- </a:t>
            </a:r>
          </a:p>
          <a:p>
            <a:pPr>
              <a:defRPr/>
            </a:pPr>
            <a:r>
              <a:rPr lang="en-GB" altLang="en-US" sz="2000" b="1" dirty="0" smtClean="0"/>
              <a:t>►Method study</a:t>
            </a:r>
            <a:r>
              <a:rPr lang="en-GB" altLang="en-US" sz="2000" dirty="0" smtClean="0"/>
              <a:t>: This study is conducted to know the best method of doing a particular job. It helps in reducing the distance travelled by materials, and brings improvements in handling, transporting, inspection, and storage of raw materials and goods. </a:t>
            </a:r>
          </a:p>
          <a:p>
            <a:pPr>
              <a:defRPr/>
            </a:pPr>
            <a:endParaRPr lang="en-GB" altLang="en-US" sz="2000" dirty="0" smtClean="0"/>
          </a:p>
          <a:p>
            <a:pPr>
              <a:defRPr/>
            </a:pPr>
            <a:r>
              <a:rPr lang="en-GB" altLang="en-US" sz="2000" b="1" dirty="0" smtClean="0"/>
              <a:t>►Motion Study </a:t>
            </a:r>
            <a:endParaRPr lang="en-GB" altLang="en-US" sz="2000" dirty="0" smtClean="0"/>
          </a:p>
          <a:p>
            <a:pPr marL="0" indent="0">
              <a:buFont typeface="Wingdings" pitchFamily="2" charset="2"/>
              <a:buNone/>
              <a:defRPr/>
            </a:pPr>
            <a:r>
              <a:rPr lang="en-GB" altLang="en-US" sz="2000" dirty="0" smtClean="0"/>
              <a:t>     </a:t>
            </a:r>
            <a:r>
              <a:rPr lang="en-GB" altLang="en-US" sz="2000" dirty="0" smtClean="0">
                <a:solidFill>
                  <a:srgbClr val="FF0000"/>
                </a:solidFill>
              </a:rPr>
              <a:t>Purpose of motion study is: </a:t>
            </a:r>
          </a:p>
          <a:p>
            <a:pPr>
              <a:defRPr/>
            </a:pPr>
            <a:r>
              <a:rPr lang="en-GB" altLang="en-US" sz="2000" b="1" dirty="0" err="1" smtClean="0"/>
              <a:t>i</a:t>
            </a:r>
            <a:r>
              <a:rPr lang="en-GB" altLang="en-US" sz="2000" b="1" dirty="0" smtClean="0"/>
              <a:t>- </a:t>
            </a:r>
            <a:r>
              <a:rPr lang="en-GB" altLang="en-US" sz="2000" dirty="0" smtClean="0"/>
              <a:t>To find and eliminate wasteful motions among the workers </a:t>
            </a:r>
          </a:p>
          <a:p>
            <a:pPr>
              <a:defRPr/>
            </a:pPr>
            <a:r>
              <a:rPr lang="en-GB" altLang="en-US" sz="2000" b="1" dirty="0" smtClean="0"/>
              <a:t>ii- </a:t>
            </a:r>
            <a:r>
              <a:rPr lang="en-GB" altLang="en-US" sz="2000" dirty="0" smtClean="0"/>
              <a:t>To find the best method of doing various operations </a:t>
            </a:r>
          </a:p>
          <a:p>
            <a:pPr>
              <a:defRPr/>
            </a:pPr>
            <a:r>
              <a:rPr lang="en-GB" altLang="en-US" sz="2000" b="1" dirty="0" smtClean="0"/>
              <a:t>iii- </a:t>
            </a:r>
            <a:r>
              <a:rPr lang="en-GB" altLang="en-US" sz="2000" dirty="0" smtClean="0"/>
              <a:t>It helps to increase the efficiency of workers </a:t>
            </a:r>
          </a:p>
          <a:p>
            <a:pPr>
              <a:defRPr/>
            </a:pPr>
            <a:r>
              <a:rPr lang="en-GB" altLang="en-US" sz="2000" b="1" dirty="0" smtClean="0"/>
              <a:t>iv- </a:t>
            </a:r>
            <a:r>
              <a:rPr lang="en-GB" altLang="en-US" sz="2000" dirty="0" smtClean="0"/>
              <a:t>It results in higher production and productivity </a:t>
            </a:r>
          </a:p>
          <a:p>
            <a:pPr>
              <a:defRPr/>
            </a:pPr>
            <a:endParaRPr lang="en-GB" altLang="en-US" sz="2000" dirty="0" smtClean="0"/>
          </a:p>
          <a:p>
            <a:pPr eaLnBrk="1" hangingPunct="1">
              <a:lnSpc>
                <a:spcPct val="90000"/>
              </a:lnSpc>
              <a:defRPr/>
            </a:pPr>
            <a:endParaRPr lang="en-GB" altLang="en-US" sz="1800" dirty="0" smtClean="0"/>
          </a:p>
          <a:p>
            <a:pPr eaLnBrk="1" hangingPunct="1">
              <a:lnSpc>
                <a:spcPct val="90000"/>
              </a:lnSpc>
              <a:defRPr/>
            </a:pPr>
            <a:endParaRPr lang="en-US" altLang="en-US" sz="1800" dirty="0" smtClean="0"/>
          </a:p>
        </p:txBody>
      </p:sp>
    </p:spTree>
    <p:extLst>
      <p:ext uri="{BB962C8B-B14F-4D97-AF65-F5344CB8AC3E}">
        <p14:creationId xmlns:p14="http://schemas.microsoft.com/office/powerpoint/2010/main" val="3669920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ChangeArrowheads="1"/>
          </p:cNvSpPr>
          <p:nvPr/>
        </p:nvSpPr>
        <p:spPr bwMode="auto">
          <a:xfrm>
            <a:off x="342900" y="1401763"/>
            <a:ext cx="8021638" cy="356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chemeClr val="accent1"/>
              </a:buClr>
              <a:buFont typeface="Arial" charset="0"/>
              <a:defRPr sz="2200">
                <a:solidFill>
                  <a:schemeClr val="tx1"/>
                </a:solidFill>
                <a:latin typeface="Calibri" pitchFamily="34" charset="0"/>
              </a:defRPr>
            </a:lvl1pPr>
            <a:lvl2pPr marL="742950" indent="-285750" eaLnBrk="0" hangingPunct="0">
              <a:buClr>
                <a:schemeClr val="accent2"/>
              </a:buClr>
              <a:buFont typeface="Arial" charset="0"/>
              <a:defRPr sz="2000">
                <a:solidFill>
                  <a:schemeClr val="tx1"/>
                </a:solidFill>
                <a:latin typeface="Calibri" pitchFamily="34" charset="0"/>
              </a:defRPr>
            </a:lvl2pPr>
            <a:lvl3pPr marL="1143000" indent="-228600" eaLnBrk="0" hangingPunct="0">
              <a:buClr>
                <a:srgbClr val="D2CB6C"/>
              </a:buClr>
              <a:buFont typeface="Arial" charset="0"/>
              <a:defRPr>
                <a:solidFill>
                  <a:schemeClr val="tx1"/>
                </a:solidFill>
                <a:latin typeface="Calibri" pitchFamily="34" charset="0"/>
              </a:defRPr>
            </a:lvl3pPr>
            <a:lvl4pPr marL="1600200" indent="-228600" eaLnBrk="0" hangingPunct="0">
              <a:buClr>
                <a:srgbClr val="95A39D"/>
              </a:buClr>
              <a:buFont typeface="Arial" charset="0"/>
              <a:defRPr sz="1600">
                <a:solidFill>
                  <a:schemeClr val="tx1"/>
                </a:solidFill>
                <a:latin typeface="Calibri" pitchFamily="34" charset="0"/>
              </a:defRPr>
            </a:lvl4pPr>
            <a:lvl5pPr marL="2057400" indent="-228600" eaLnBrk="0" hangingPunct="0">
              <a:buClr>
                <a:srgbClr val="C89F5D"/>
              </a:buClr>
              <a:buFont typeface="Arial" charset="0"/>
              <a:defRPr sz="1400">
                <a:solidFill>
                  <a:schemeClr val="tx1"/>
                </a:solidFill>
                <a:latin typeface="Calibri" pitchFamily="34" charset="0"/>
              </a:defRPr>
            </a:lvl5pPr>
            <a:lvl6pPr marL="25146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9pPr>
          </a:lstStyle>
          <a:p>
            <a:pPr eaLnBrk="1" hangingPunct="1">
              <a:buClrTx/>
              <a:buFontTx/>
              <a:buChar char="•"/>
            </a:pPr>
            <a:r>
              <a:rPr lang="en-US" altLang="en-US" sz="2400" i="1">
                <a:solidFill>
                  <a:srgbClr val="0033CC"/>
                </a:solidFill>
                <a:latin typeface="Arial" charset="0"/>
              </a:rPr>
              <a:t>Introduction to Industrial Engineering, </a:t>
            </a:r>
            <a:r>
              <a:rPr lang="en-US" altLang="en-US" sz="2400" i="1">
                <a:latin typeface="Arial" charset="0"/>
              </a:rPr>
              <a:t>by</a:t>
            </a:r>
            <a:r>
              <a:rPr lang="en-US" altLang="en-US" sz="2400" i="1">
                <a:solidFill>
                  <a:srgbClr val="0033CC"/>
                </a:solidFill>
                <a:latin typeface="Arial" charset="0"/>
              </a:rPr>
              <a:t> </a:t>
            </a:r>
            <a:r>
              <a:rPr lang="en-US" altLang="en-US" sz="2400" i="1">
                <a:latin typeface="Arial" charset="0"/>
              </a:rPr>
              <a:t>Z. Max Shen</a:t>
            </a:r>
            <a:endParaRPr lang="en-GB" altLang="en-US" sz="2400">
              <a:latin typeface="Arial" charset="0"/>
            </a:endParaRPr>
          </a:p>
          <a:p>
            <a:pPr eaLnBrk="1" hangingPunct="1">
              <a:buClrTx/>
              <a:buFontTx/>
              <a:buChar char="•"/>
            </a:pPr>
            <a:r>
              <a:rPr lang="en-US" altLang="en-US" sz="2400" i="1">
                <a:solidFill>
                  <a:srgbClr val="0033CC"/>
                </a:solidFill>
                <a:latin typeface="Arial" charset="0"/>
              </a:rPr>
              <a:t>Industrial Engineering</a:t>
            </a:r>
            <a:r>
              <a:rPr lang="en-US" altLang="en-US" sz="2400" i="1">
                <a:latin typeface="Arial" charset="0"/>
              </a:rPr>
              <a:t>,  by N. J. Manck</a:t>
            </a:r>
            <a:endParaRPr lang="en-GB" altLang="en-US" sz="2400">
              <a:latin typeface="Arial" charset="0"/>
            </a:endParaRPr>
          </a:p>
          <a:p>
            <a:pPr eaLnBrk="1" hangingPunct="1">
              <a:buClrTx/>
              <a:buFontTx/>
              <a:buChar char="•"/>
            </a:pPr>
            <a:r>
              <a:rPr lang="en-GB" altLang="en-US" sz="2400" i="1">
                <a:solidFill>
                  <a:srgbClr val="0033CC"/>
                </a:solidFill>
                <a:latin typeface="Arial" charset="0"/>
              </a:rPr>
              <a:t>Industrial Management</a:t>
            </a:r>
            <a:r>
              <a:rPr lang="en-GB" altLang="en-US" sz="2400" i="1">
                <a:latin typeface="Arial" charset="0"/>
              </a:rPr>
              <a:t>, by Shiv Jhalani</a:t>
            </a:r>
          </a:p>
          <a:p>
            <a:pPr eaLnBrk="1" hangingPunct="1">
              <a:buClrTx/>
              <a:buFontTx/>
              <a:buChar char="•"/>
            </a:pPr>
            <a:endParaRPr lang="en-GB" altLang="en-US" sz="2400">
              <a:latin typeface="Arial" charset="0"/>
            </a:endParaRPr>
          </a:p>
          <a:p>
            <a:pPr eaLnBrk="1" hangingPunct="1">
              <a:buClrTx/>
              <a:buFontTx/>
              <a:buChar char="•"/>
            </a:pPr>
            <a:r>
              <a:rPr lang="en-GB" altLang="en-US" sz="2400" b="1">
                <a:latin typeface="Arial" charset="0"/>
              </a:rPr>
              <a:t>Reference Books:</a:t>
            </a:r>
            <a:endParaRPr lang="en-GB" altLang="en-US" sz="2400">
              <a:latin typeface="Arial" charset="0"/>
            </a:endParaRPr>
          </a:p>
          <a:p>
            <a:pPr eaLnBrk="1" hangingPunct="1">
              <a:buClrTx/>
              <a:buFontTx/>
              <a:buChar char="•"/>
            </a:pPr>
            <a:r>
              <a:rPr lang="en-GB" altLang="en-US" sz="2400">
                <a:latin typeface="Arial" charset="0"/>
              </a:rPr>
              <a:t>1. Management </a:t>
            </a:r>
            <a:r>
              <a:rPr lang="en-GB" altLang="en-US" sz="2400" i="1">
                <a:latin typeface="Arial" charset="0"/>
              </a:rPr>
              <a:t>by Knootz</a:t>
            </a:r>
            <a:r>
              <a:rPr lang="en-GB" altLang="en-US" sz="2400">
                <a:latin typeface="Arial" charset="0"/>
              </a:rPr>
              <a:t>.</a:t>
            </a:r>
          </a:p>
          <a:p>
            <a:pPr eaLnBrk="1" hangingPunct="1">
              <a:buClrTx/>
              <a:buFontTx/>
              <a:buChar char="•"/>
            </a:pPr>
            <a:r>
              <a:rPr lang="en-GB" altLang="en-US" sz="2400">
                <a:latin typeface="Arial" charset="0"/>
              </a:rPr>
              <a:t>2. Management </a:t>
            </a:r>
            <a:r>
              <a:rPr lang="en-GB" altLang="en-US" sz="2400" i="1">
                <a:latin typeface="Arial" charset="0"/>
              </a:rPr>
              <a:t>by Griffin.</a:t>
            </a:r>
          </a:p>
          <a:p>
            <a:pPr eaLnBrk="1" hangingPunct="1">
              <a:buClrTx/>
              <a:buFontTx/>
              <a:buChar char="•"/>
            </a:pPr>
            <a:r>
              <a:rPr lang="en-GB" altLang="en-US" sz="2400">
                <a:latin typeface="Arial" charset="0"/>
              </a:rPr>
              <a:t>3. Management theory and Practices </a:t>
            </a:r>
            <a:r>
              <a:rPr lang="en-GB" altLang="en-US" sz="2400" i="1">
                <a:latin typeface="Arial" charset="0"/>
              </a:rPr>
              <a:t>by JS Chandan</a:t>
            </a:r>
            <a:r>
              <a:rPr lang="en-GB" altLang="en-US" sz="2400">
                <a:latin typeface="Arial" charset="0"/>
              </a:rPr>
              <a:t>.</a:t>
            </a:r>
          </a:p>
        </p:txBody>
      </p:sp>
      <p:sp>
        <p:nvSpPr>
          <p:cNvPr id="4099" name="Rectangle 2"/>
          <p:cNvSpPr>
            <a:spLocks noChangeArrowheads="1"/>
          </p:cNvSpPr>
          <p:nvPr/>
        </p:nvSpPr>
        <p:spPr bwMode="auto">
          <a:xfrm>
            <a:off x="2909888" y="341313"/>
            <a:ext cx="25447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buClr>
                <a:schemeClr val="accent1"/>
              </a:buClr>
              <a:buFont typeface="Arial" charset="0"/>
              <a:defRPr sz="2200">
                <a:solidFill>
                  <a:schemeClr val="tx1"/>
                </a:solidFill>
                <a:latin typeface="Calibri" pitchFamily="34" charset="0"/>
              </a:defRPr>
            </a:lvl1pPr>
            <a:lvl2pPr marL="742950" indent="-285750" eaLnBrk="0" hangingPunct="0">
              <a:buClr>
                <a:schemeClr val="accent2"/>
              </a:buClr>
              <a:buFont typeface="Arial" charset="0"/>
              <a:defRPr sz="2000">
                <a:solidFill>
                  <a:schemeClr val="tx1"/>
                </a:solidFill>
                <a:latin typeface="Calibri" pitchFamily="34" charset="0"/>
              </a:defRPr>
            </a:lvl2pPr>
            <a:lvl3pPr marL="1143000" indent="-228600" eaLnBrk="0" hangingPunct="0">
              <a:buClr>
                <a:srgbClr val="D2CB6C"/>
              </a:buClr>
              <a:buFont typeface="Arial" charset="0"/>
              <a:defRPr>
                <a:solidFill>
                  <a:schemeClr val="tx1"/>
                </a:solidFill>
                <a:latin typeface="Calibri" pitchFamily="34" charset="0"/>
              </a:defRPr>
            </a:lvl3pPr>
            <a:lvl4pPr marL="1600200" indent="-228600" eaLnBrk="0" hangingPunct="0">
              <a:buClr>
                <a:srgbClr val="95A39D"/>
              </a:buClr>
              <a:buFont typeface="Arial" charset="0"/>
              <a:defRPr sz="1600">
                <a:solidFill>
                  <a:schemeClr val="tx1"/>
                </a:solidFill>
                <a:latin typeface="Calibri" pitchFamily="34" charset="0"/>
              </a:defRPr>
            </a:lvl4pPr>
            <a:lvl5pPr marL="2057400" indent="-228600" eaLnBrk="0" hangingPunct="0">
              <a:buClr>
                <a:srgbClr val="C89F5D"/>
              </a:buClr>
              <a:buFont typeface="Arial" charset="0"/>
              <a:defRPr sz="1400">
                <a:solidFill>
                  <a:schemeClr val="tx1"/>
                </a:solidFill>
                <a:latin typeface="Calibri" pitchFamily="34" charset="0"/>
              </a:defRPr>
            </a:lvl5pPr>
            <a:lvl6pPr marL="25146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9pPr>
          </a:lstStyle>
          <a:p>
            <a:pPr eaLnBrk="1" hangingPunct="1">
              <a:buClrTx/>
              <a:buFontTx/>
              <a:buNone/>
            </a:pPr>
            <a:r>
              <a:rPr lang="en-US" altLang="en-US" sz="3600">
                <a:solidFill>
                  <a:srgbClr val="0033CC"/>
                </a:solidFill>
                <a:latin typeface="Arial" charset="0"/>
              </a:rPr>
              <a:t>References</a:t>
            </a:r>
            <a:endParaRPr lang="en-GB" altLang="en-US" sz="3600">
              <a:solidFill>
                <a:srgbClr val="0033CC"/>
              </a:solidFill>
              <a:latin typeface="Arial" charset="0"/>
            </a:endParaRPr>
          </a:p>
        </p:txBody>
      </p:sp>
    </p:spTree>
    <p:extLst>
      <p:ext uri="{BB962C8B-B14F-4D97-AF65-F5344CB8AC3E}">
        <p14:creationId xmlns:p14="http://schemas.microsoft.com/office/powerpoint/2010/main" val="8026879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616</Words>
  <Application>Microsoft Office PowerPoint</Application>
  <PresentationFormat>On-screen Show (4:3)</PresentationFormat>
  <Paragraphs>79</Paragraphs>
  <Slides>8</Slides>
  <Notes>5</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    Industrial Engineering </vt:lpstr>
      <vt:lpstr>Outline </vt:lpstr>
      <vt:lpstr>Scientific management</vt:lpstr>
      <vt:lpstr> Characteristics of scientific management</vt:lpstr>
      <vt:lpstr>Purpose of scientific methods</vt:lpstr>
      <vt:lpstr>Principles of scientific management</vt:lpstr>
      <vt:lpstr>Techniques of Scientific Management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Industrial Engineering </dc:title>
  <dc:creator>Salam</dc:creator>
  <cp:lastModifiedBy>Salam</cp:lastModifiedBy>
  <cp:revision>2</cp:revision>
  <dcterms:created xsi:type="dcterms:W3CDTF">2019-09-02T08:56:40Z</dcterms:created>
  <dcterms:modified xsi:type="dcterms:W3CDTF">2019-09-02T09:16:32Z</dcterms:modified>
</cp:coreProperties>
</file>